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05"/>
  </p:notesMasterIdLst>
  <p:handoutMasterIdLst>
    <p:handoutMasterId r:id="rId106"/>
  </p:handoutMasterIdLst>
  <p:sldIdLst>
    <p:sldId id="721" r:id="rId2"/>
    <p:sldId id="1106" r:id="rId3"/>
    <p:sldId id="1105" r:id="rId4"/>
    <p:sldId id="1104" r:id="rId5"/>
    <p:sldId id="821" r:id="rId6"/>
    <p:sldId id="822" r:id="rId7"/>
    <p:sldId id="823" r:id="rId8"/>
    <p:sldId id="824" r:id="rId9"/>
    <p:sldId id="1099" r:id="rId10"/>
    <p:sldId id="1118" r:id="rId11"/>
    <p:sldId id="1100" r:id="rId12"/>
    <p:sldId id="831" r:id="rId13"/>
    <p:sldId id="1101" r:id="rId14"/>
    <p:sldId id="1102" r:id="rId15"/>
    <p:sldId id="802" r:id="rId16"/>
    <p:sldId id="835" r:id="rId17"/>
    <p:sldId id="839" r:id="rId18"/>
    <p:sldId id="827" r:id="rId19"/>
    <p:sldId id="832" r:id="rId20"/>
    <p:sldId id="836" r:id="rId21"/>
    <p:sldId id="837" r:id="rId22"/>
    <p:sldId id="803" r:id="rId23"/>
    <p:sldId id="833" r:id="rId24"/>
    <p:sldId id="1108" r:id="rId25"/>
    <p:sldId id="841" r:id="rId26"/>
    <p:sldId id="1111" r:id="rId27"/>
    <p:sldId id="842" r:id="rId28"/>
    <p:sldId id="1114" r:id="rId29"/>
    <p:sldId id="1115" r:id="rId30"/>
    <p:sldId id="1116" r:id="rId31"/>
    <p:sldId id="848" r:id="rId32"/>
    <p:sldId id="849" r:id="rId33"/>
    <p:sldId id="862" r:id="rId34"/>
    <p:sldId id="850" r:id="rId35"/>
    <p:sldId id="834" r:id="rId36"/>
    <p:sldId id="866" r:id="rId37"/>
    <p:sldId id="873" r:id="rId38"/>
    <p:sldId id="867" r:id="rId39"/>
    <p:sldId id="868" r:id="rId40"/>
    <p:sldId id="1127" r:id="rId41"/>
    <p:sldId id="880" r:id="rId42"/>
    <p:sldId id="1122" r:id="rId43"/>
    <p:sldId id="1162" r:id="rId44"/>
    <p:sldId id="1125" r:id="rId45"/>
    <p:sldId id="872" r:id="rId46"/>
    <p:sldId id="964" r:id="rId47"/>
    <p:sldId id="966" r:id="rId48"/>
    <p:sldId id="936" r:id="rId49"/>
    <p:sldId id="1135" r:id="rId50"/>
    <p:sldId id="870" r:id="rId51"/>
    <p:sldId id="851" r:id="rId52"/>
    <p:sldId id="1136" r:id="rId53"/>
    <p:sldId id="1137" r:id="rId54"/>
    <p:sldId id="895" r:id="rId55"/>
    <p:sldId id="881" r:id="rId56"/>
    <p:sldId id="1140" r:id="rId57"/>
    <p:sldId id="883" r:id="rId58"/>
    <p:sldId id="897" r:id="rId59"/>
    <p:sldId id="898" r:id="rId60"/>
    <p:sldId id="885" r:id="rId61"/>
    <p:sldId id="886" r:id="rId62"/>
    <p:sldId id="1128" r:id="rId63"/>
    <p:sldId id="1129" r:id="rId64"/>
    <p:sldId id="1130" r:id="rId65"/>
    <p:sldId id="892" r:id="rId66"/>
    <p:sldId id="1141" r:id="rId67"/>
    <p:sldId id="894" r:id="rId68"/>
    <p:sldId id="904" r:id="rId69"/>
    <p:sldId id="919" r:id="rId70"/>
    <p:sldId id="920" r:id="rId71"/>
    <p:sldId id="969" r:id="rId72"/>
    <p:sldId id="961" r:id="rId73"/>
    <p:sldId id="967" r:id="rId74"/>
    <p:sldId id="970" r:id="rId75"/>
    <p:sldId id="1138" r:id="rId76"/>
    <p:sldId id="907" r:id="rId77"/>
    <p:sldId id="852" r:id="rId78"/>
    <p:sldId id="1142" r:id="rId79"/>
    <p:sldId id="1164" r:id="rId80"/>
    <p:sldId id="932" r:id="rId81"/>
    <p:sldId id="1143" r:id="rId82"/>
    <p:sldId id="1145" r:id="rId83"/>
    <p:sldId id="1149" r:id="rId84"/>
    <p:sldId id="1150" r:id="rId85"/>
    <p:sldId id="1152" r:id="rId86"/>
    <p:sldId id="1146" r:id="rId87"/>
    <p:sldId id="1153" r:id="rId88"/>
    <p:sldId id="1154" r:id="rId89"/>
    <p:sldId id="1156" r:id="rId90"/>
    <p:sldId id="1144" r:id="rId91"/>
    <p:sldId id="810" r:id="rId92"/>
    <p:sldId id="1157" r:id="rId93"/>
    <p:sldId id="1158" r:id="rId94"/>
    <p:sldId id="1160" r:id="rId95"/>
    <p:sldId id="1161" r:id="rId96"/>
    <p:sldId id="1159" r:id="rId97"/>
    <p:sldId id="980" r:id="rId98"/>
    <p:sldId id="934" r:id="rId99"/>
    <p:sldId id="1163" r:id="rId100"/>
    <p:sldId id="815" r:id="rId101"/>
    <p:sldId id="1132" r:id="rId102"/>
    <p:sldId id="1133" r:id="rId103"/>
    <p:sldId id="808" r:id="rId104"/>
  </p:sldIdLst>
  <p:sldSz cx="9144000" cy="6858000" type="screen4x3"/>
  <p:notesSz cx="7099300" cy="10234613"/>
  <p:embeddedFontLst>
    <p:embeddedFont>
      <p:font typeface="맑은 고딕" panose="020B0503020000020004" pitchFamily="50" charset="-127"/>
      <p:regular r:id="rId107"/>
      <p:bold r:id="rId108"/>
    </p:embeddedFont>
    <p:embeddedFont>
      <p:font typeface="Franklin Gothic Book" panose="020B0503020102020204" pitchFamily="34" charset="0"/>
      <p:regular r:id="rId109"/>
      <p:italic r:id="rId110"/>
    </p:embeddedFont>
    <p:embeddedFont>
      <p:font typeface="나눔명조" panose="02020603020101020101" pitchFamily="18" charset="-127"/>
      <p:regular r:id="rId111"/>
      <p:bold r:id="rId112"/>
    </p:embeddedFont>
    <p:embeddedFont>
      <p:font typeface="Gill Sans MT" panose="020B0502020104020203" pitchFamily="34" charset="0"/>
      <p:regular r:id="rId113"/>
      <p:bold r:id="rId114"/>
      <p:italic r:id="rId115"/>
      <p:boldItalic r:id="rId116"/>
    </p:embeddedFont>
    <p:embeddedFont>
      <p:font typeface="Comic Sans MS" panose="030F0702030302020204" pitchFamily="66" charset="0"/>
      <p:regular r:id="rId117"/>
      <p:bold r:id="rId118"/>
      <p:italic r:id="rId119"/>
      <p:boldItalic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  <a:srgbClr val="A50021"/>
    <a:srgbClr val="006600"/>
    <a:srgbClr val="FAD2D2"/>
    <a:srgbClr val="FF6600"/>
    <a:srgbClr val="FF99FF"/>
    <a:srgbClr val="263229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01" autoAdjust="0"/>
    <p:restoredTop sz="93848" autoAdjust="0"/>
  </p:normalViewPr>
  <p:slideViewPr>
    <p:cSldViewPr snapToGrid="0">
      <p:cViewPr varScale="1">
        <p:scale>
          <a:sx n="69" d="100"/>
          <a:sy n="69" d="100"/>
        </p:scale>
        <p:origin x="1148" y="32"/>
      </p:cViewPr>
      <p:guideLst/>
    </p:cSldViewPr>
  </p:slideViewPr>
  <p:outlineViewPr>
    <p:cViewPr>
      <p:scale>
        <a:sx n="33" d="100"/>
        <a:sy n="33" d="100"/>
      </p:scale>
      <p:origin x="0" y="-240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5" d="100"/>
        <a:sy n="25" d="100"/>
      </p:scale>
      <p:origin x="0" y="-2336"/>
    </p:cViewPr>
  </p:sorterViewPr>
  <p:notesViewPr>
    <p:cSldViewPr snapToGrid="0">
      <p:cViewPr varScale="1">
        <p:scale>
          <a:sx n="47" d="100"/>
          <a:sy n="47" d="100"/>
        </p:scale>
        <p:origin x="274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68.wmf"/><Relationship Id="rId2" Type="http://schemas.openxmlformats.org/officeDocument/2006/relationships/image" Target="../media/image60.wmf"/><Relationship Id="rId1" Type="http://schemas.openxmlformats.org/officeDocument/2006/relationships/image" Target="../media/image66.wmf"/><Relationship Id="rId6" Type="http://schemas.openxmlformats.org/officeDocument/2006/relationships/image" Target="../media/image65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4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42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r">
              <a:defRPr sz="1300"/>
            </a:lvl1pPr>
          </a:lstStyle>
          <a:p>
            <a:fld id="{9334B849-49B2-49E1-8141-316A9527568B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r">
              <a:defRPr sz="1300"/>
            </a:lvl1pPr>
          </a:lstStyle>
          <a:p>
            <a:fld id="{889AA986-6A68-4B3B-8D8C-5DA4C7BDAF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3137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1075"/>
            <a:ext cx="3641678" cy="405937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l">
              <a:defRPr sz="1300" b="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9050" y="622300"/>
            <a:ext cx="4672013" cy="3503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1" rIns="99040" bIns="495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668336" y="4209433"/>
            <a:ext cx="4721035" cy="5290740"/>
          </a:xfrm>
          <a:prstGeom prst="rect">
            <a:avLst/>
          </a:prstGeom>
        </p:spPr>
        <p:txBody>
          <a:bodyPr vert="horz" lIns="99040" tIns="49521" rIns="99040" bIns="49521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l">
              <a:defRPr sz="13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r">
              <a:defRPr sz="13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08DD7972-F798-4AFB-A3C5-4236F534B8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482520"/>
            <a:ext cx="7099300" cy="561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0" tIns="49521" rIns="99040" bIns="49521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547384" y="4201578"/>
            <a:ext cx="0" cy="529859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머리글 개체 틀 1"/>
          <p:cNvSpPr txBox="1">
            <a:spLocks/>
          </p:cNvSpPr>
          <p:nvPr/>
        </p:nvSpPr>
        <p:spPr>
          <a:xfrm>
            <a:off x="4446924" y="71075"/>
            <a:ext cx="2650733" cy="405937"/>
          </a:xfrm>
          <a:prstGeom prst="rect">
            <a:avLst/>
          </a:prstGeom>
        </p:spPr>
        <p:txBody>
          <a:bodyPr vert="horz" lIns="99040" tIns="49521" rIns="99040" bIns="49521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Chap</a:t>
            </a:r>
            <a:r>
              <a:rPr lang="en-US" altLang="ko-KR" sz="1300" baseline="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ter 1. System architecture</a:t>
            </a:r>
            <a:endParaRPr lang="ko-KR" altLang="en-US" sz="1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8325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1pPr>
    <a:lvl2pPr marL="4572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2pPr>
    <a:lvl3pPr marL="9144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3pPr>
    <a:lvl4pPr marL="13716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4pPr>
    <a:lvl5pPr marL="18288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7325" y="555625"/>
            <a:ext cx="4173538" cy="312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9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7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64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8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6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0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3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97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39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9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2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4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5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64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70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6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44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89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29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2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06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7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43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8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71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08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14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79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96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33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5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46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91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47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01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30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374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577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08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03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38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6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50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69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07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08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42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9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1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3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49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28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679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23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20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05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22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081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21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250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28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717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3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96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28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166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469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804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752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27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707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432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977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4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210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7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8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40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05276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70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F850379-4613-47A5-BD64-9F2326FDD27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17011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3888" y="6594764"/>
            <a:ext cx="2057400" cy="26323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624EAF3B-D4FA-450F-8A95-0B85258E80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88" y="6594764"/>
            <a:ext cx="3086100" cy="26323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99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006764"/>
            <a:ext cx="4246995" cy="5170199"/>
          </a:xfr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18" y="1006764"/>
            <a:ext cx="4246995" cy="5170199"/>
          </a:xfr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594474"/>
            <a:ext cx="2057400" cy="26352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08EE9DE4-62DE-4C62-A8F1-ED04C639AA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594474"/>
            <a:ext cx="3086100" cy="26352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7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5025122" cy="5403851"/>
          </a:xfrm>
        </p:spPr>
        <p:txBody>
          <a:bodyPr>
            <a:normAutofit/>
          </a:bodyPr>
          <a:lstStyle>
            <a:lvl1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3" descr="제목 없음4"/>
          <p:cNvPicPr>
            <a:picLocks noChangeAspect="1" noChangeArrowheads="1"/>
          </p:cNvPicPr>
          <p:nvPr userDrawn="1"/>
        </p:nvPicPr>
        <p:blipFill>
          <a:blip r:embed="rId2" cstate="print"/>
          <a:srcRect r="60979" b="32440"/>
          <a:stretch>
            <a:fillRect/>
          </a:stretch>
        </p:blipFill>
        <p:spPr bwMode="auto">
          <a:xfrm>
            <a:off x="8207375" y="6497638"/>
            <a:ext cx="9366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92696"/>
          </a:xfrm>
          <a:prstGeom prst="rect">
            <a:avLst/>
          </a:prstGeom>
          <a:noFill/>
        </p:spPr>
        <p:txBody>
          <a:bodyPr anchor="ctr" anchorCtr="0"/>
          <a:lstStyle>
            <a:lvl1pPr marL="180000" algn="l">
              <a:defRPr sz="3200">
                <a:solidFill>
                  <a:srgbClr val="001D58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79512" cy="6926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19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836712"/>
            <a:ext cx="8643998" cy="5664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333399"/>
              </a:buCl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1pPr>
            <a:lvl2pPr>
              <a:lnSpc>
                <a:spcPct val="150000"/>
              </a:lnSpc>
              <a:buClr>
                <a:srgbClr val="001642"/>
              </a:buClr>
              <a:buFont typeface="맑은 고딕" pitchFamily="50" charset="-127"/>
              <a:buChar char="–"/>
              <a:defRPr sz="2000"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3366FF"/>
              </a:buCl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3pPr>
            <a:lvl4pPr>
              <a:lnSpc>
                <a:spcPct val="150000"/>
              </a:lnSpc>
              <a:buClr>
                <a:srgbClr val="3366FF"/>
              </a:buClr>
              <a:buFont typeface="Arial" pitchFamily="34" charset="0"/>
              <a:buChar char="•"/>
              <a:defRPr sz="2000">
                <a:latin typeface="+mn-ea"/>
                <a:ea typeface="+mn-ea"/>
              </a:defRPr>
            </a:lvl4pPr>
            <a:lvl5pPr>
              <a:lnSpc>
                <a:spcPct val="150000"/>
              </a:lnSpc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2" name="Picture 23" descr="제목 없음4"/>
          <p:cNvPicPr>
            <a:picLocks noChangeAspect="1" noChangeArrowheads="1"/>
          </p:cNvPicPr>
          <p:nvPr userDrawn="1"/>
        </p:nvPicPr>
        <p:blipFill>
          <a:blip r:embed="rId2" cstate="print"/>
          <a:srcRect r="60979" b="32440"/>
          <a:stretch>
            <a:fillRect/>
          </a:stretch>
        </p:blipFill>
        <p:spPr bwMode="auto">
          <a:xfrm>
            <a:off x="8207375" y="6497638"/>
            <a:ext cx="9366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92696"/>
          </a:xfrm>
          <a:prstGeom prst="rect">
            <a:avLst/>
          </a:prstGeom>
          <a:noFill/>
        </p:spPr>
        <p:txBody>
          <a:bodyPr anchor="ctr" anchorCtr="0"/>
          <a:lstStyle>
            <a:lvl1pPr marL="180000" algn="l">
              <a:spcBef>
                <a:spcPts val="0"/>
              </a:spcBef>
              <a:defRPr sz="3200">
                <a:solidFill>
                  <a:srgbClr val="001D58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79512" cy="6926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5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855" y="1"/>
            <a:ext cx="8654472" cy="822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923636"/>
            <a:ext cx="8654472" cy="556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5113" y="6594474"/>
            <a:ext cx="2057400" cy="263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421"/>
            <a:ext cx="184726" cy="822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9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000066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lideshare.net/yongho/ss-79607172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za7nv7RfI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2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0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9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3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9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2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49.wmf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7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65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61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63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68.wmf"/><Relationship Id="rId3" Type="http://schemas.openxmlformats.org/officeDocument/2006/relationships/notesSlide" Target="../notesSlides/notesSlide59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67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63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60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1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34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77.wmf"/><Relationship Id="rId3" Type="http://schemas.openxmlformats.org/officeDocument/2006/relationships/image" Target="../media/image54.png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5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7.pn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1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3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49.wmf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81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64.xml"/><Relationship Id="rId7" Type="http://schemas.openxmlformats.org/officeDocument/2006/relationships/oleObject" Target="../embeddings/oleObject49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5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openxmlformats.org/officeDocument/2006/relationships/image" Target="../media/image9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00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3301712"/>
          </a:xfrm>
        </p:spPr>
        <p:txBody>
          <a:bodyPr/>
          <a:lstStyle/>
          <a:p>
            <a:r>
              <a:rPr lang="en-US" altLang="ko-KR" dirty="0" smtClean="0"/>
              <a:t>ME490 </a:t>
            </a:r>
            <a:r>
              <a:rPr lang="ko-KR" altLang="en-US" dirty="0" smtClean="0"/>
              <a:t>자율주행시스템을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위한 프로그래밍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Programming for Autonomous System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6891" y="4424075"/>
            <a:ext cx="6858000" cy="1655762"/>
          </a:xfrm>
        </p:spPr>
        <p:txBody>
          <a:bodyPr/>
          <a:lstStyle/>
          <a:p>
            <a:r>
              <a:rPr lang="ko-KR" altLang="en-US" dirty="0" smtClean="0"/>
              <a:t>카이스트 기계공학과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final mission of Capstone 1</a:t>
            </a:r>
            <a:endParaRPr lang="ko-KR" altLang="en-US" dirty="0"/>
          </a:p>
        </p:txBody>
      </p:sp>
      <p:sp>
        <p:nvSpPr>
          <p:cNvPr id="5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Straight Arrow Connector 69"/>
          <p:cNvCxnSpPr>
            <a:stCxn id="29" idx="3"/>
          </p:cNvCxnSpPr>
          <p:nvPr/>
        </p:nvCxnSpPr>
        <p:spPr>
          <a:xfrm>
            <a:off x="1038213" y="3009534"/>
            <a:ext cx="3171422" cy="37345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338715" y="1741313"/>
            <a:ext cx="3315552" cy="10702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540"/>
            <a:ext cx="9144000" cy="4378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example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68" y="6581001"/>
            <a:ext cx="5022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http://</a:t>
            </a:r>
            <a:r>
              <a:rPr lang="en-US" altLang="ko-KR" sz="1200" dirty="0" smtClean="0">
                <a:ea typeface="나눔명조" panose="02020603020101020101" pitchFamily="18" charset="-127"/>
              </a:rPr>
              <a:t>goodtogreate.tistory.com/entry/Convolutional-Neural-Network-CNN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68" y="6194364"/>
            <a:ext cx="832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추천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: https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://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www.slideshare.net/yongho/ss-79607172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자습해도 </a:t>
            </a:r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모르겠던 </a:t>
            </a:r>
            <a:r>
              <a:rPr lang="ko-KR" altLang="en-US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딥러닝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머리속에 인스톨 시켜드립니다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하용호</a:t>
            </a:r>
          </a:p>
        </p:txBody>
      </p:sp>
    </p:spTree>
    <p:extLst>
      <p:ext uri="{BB962C8B-B14F-4D97-AF65-F5344CB8AC3E}">
        <p14:creationId xmlns:p14="http://schemas.microsoft.com/office/powerpoint/2010/main" val="4671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example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741"/>
            <a:ext cx="9174694" cy="3638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855" y="1175115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http://cs231n.stanford.edu/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8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example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855" y="1175115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http://cs231n.stanford.edu/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489"/>
            <a:ext cx="9144000" cy="3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Programing CNN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850" y="1022794"/>
            <a:ext cx="330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[import &amp; setting parameters]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850" y="1753164"/>
            <a:ext cx="2661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[Visualize a few images]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850" y="2523142"/>
            <a:ext cx="1979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[Train the model]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3850" y="3770709"/>
            <a:ext cx="350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[Visualize the model prediction]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8673" y="2893010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ea typeface="나눔명조" panose="02020603020101020101" pitchFamily="18" charset="-127"/>
              </a:rPr>
              <a:t>loss.backward</a:t>
            </a:r>
            <a:r>
              <a:rPr lang="en-US" altLang="ko-KR" sz="2000" dirty="0" smtClean="0">
                <a:ea typeface="나눔명조" panose="02020603020101020101" pitchFamily="18" charset="-127"/>
              </a:rPr>
              <a:t>()</a:t>
            </a:r>
          </a:p>
          <a:p>
            <a:r>
              <a:rPr lang="en-US" altLang="ko-KR" sz="2000" dirty="0" err="1" smtClean="0">
                <a:ea typeface="나눔명조" panose="02020603020101020101" pitchFamily="18" charset="-127"/>
              </a:rPr>
              <a:t>optimzer.step</a:t>
            </a:r>
            <a:r>
              <a:rPr lang="en-US" altLang="ko-KR" sz="2000" dirty="0" smtClean="0">
                <a:ea typeface="나눔명조" panose="02020603020101020101" pitchFamily="18" charset="-127"/>
              </a:rPr>
              <a:t>()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49" y="4652697"/>
            <a:ext cx="3423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[Fine tune the convolution net]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8672" y="5063340"/>
            <a:ext cx="6855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ea typeface="나눔명조" panose="02020603020101020101" pitchFamily="18" charset="-127"/>
              </a:rPr>
              <a:t>optim.SGD</a:t>
            </a:r>
            <a:r>
              <a:rPr lang="en-US" altLang="ko-KR" sz="2000" dirty="0" smtClean="0">
                <a:ea typeface="나눔명조" panose="02020603020101020101" pitchFamily="18" charset="-127"/>
              </a:rPr>
              <a:t>(</a:t>
            </a:r>
            <a:r>
              <a:rPr lang="en-US" altLang="ko-KR" sz="2000" dirty="0" err="1" smtClean="0">
                <a:ea typeface="나눔명조" panose="02020603020101020101" pitchFamily="18" charset="-127"/>
              </a:rPr>
              <a:t>model_ft.parameters</a:t>
            </a:r>
            <a:r>
              <a:rPr lang="en-US" altLang="ko-KR" sz="2000" dirty="0" smtClean="0">
                <a:ea typeface="나눔명조" panose="02020603020101020101" pitchFamily="18" charset="-127"/>
              </a:rPr>
              <a:t>(), </a:t>
            </a:r>
            <a:r>
              <a:rPr lang="en-US" altLang="ko-KR" sz="2000" dirty="0" err="1" smtClean="0">
                <a:ea typeface="나눔명조" panose="02020603020101020101" pitchFamily="18" charset="-127"/>
              </a:rPr>
              <a:t>lr</a:t>
            </a:r>
            <a:r>
              <a:rPr lang="en-US" altLang="ko-KR" sz="2000" dirty="0" smtClean="0">
                <a:ea typeface="나눔명조" panose="02020603020101020101" pitchFamily="18" charset="-127"/>
              </a:rPr>
              <a:t> = 0.001, momentum = 0.9)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849" y="5734792"/>
            <a:ext cx="203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[Train &amp; evaluate]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2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mission (draft)</a:t>
            </a:r>
            <a:endParaRPr lang="ko-KR" altLang="en-US" dirty="0"/>
          </a:p>
        </p:txBody>
      </p:sp>
      <p:grpSp>
        <p:nvGrpSpPr>
          <p:cNvPr id="3" name="Group 109"/>
          <p:cNvGrpSpPr/>
          <p:nvPr/>
        </p:nvGrpSpPr>
        <p:grpSpPr>
          <a:xfrm>
            <a:off x="363575" y="952526"/>
            <a:ext cx="691993" cy="650104"/>
            <a:chOff x="5737152" y="1099991"/>
            <a:chExt cx="1304591" cy="1225619"/>
          </a:xfrm>
        </p:grpSpPr>
        <p:pic>
          <p:nvPicPr>
            <p:cNvPr id="4" name="Picture 1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7152" y="1099991"/>
              <a:ext cx="1304591" cy="1172834"/>
            </a:xfrm>
            <a:prstGeom prst="rect">
              <a:avLst/>
            </a:prstGeom>
          </p:spPr>
        </p:pic>
        <p:sp>
          <p:nvSpPr>
            <p:cNvPr id="5" name="Rectangle 106"/>
            <p:cNvSpPr/>
            <p:nvPr/>
          </p:nvSpPr>
          <p:spPr>
            <a:xfrm>
              <a:off x="6015566" y="1995424"/>
              <a:ext cx="769858" cy="3301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Group 49"/>
          <p:cNvGrpSpPr/>
          <p:nvPr/>
        </p:nvGrpSpPr>
        <p:grpSpPr>
          <a:xfrm>
            <a:off x="834068" y="3012490"/>
            <a:ext cx="1395491" cy="1083744"/>
            <a:chOff x="1035442" y="1586218"/>
            <a:chExt cx="1830875" cy="2290488"/>
          </a:xfrm>
        </p:grpSpPr>
        <p:cxnSp>
          <p:nvCxnSpPr>
            <p:cNvPr id="34" name="Straight Connector 42"/>
            <p:cNvCxnSpPr/>
            <p:nvPr/>
          </p:nvCxnSpPr>
          <p:spPr>
            <a:xfrm flipH="1">
              <a:off x="1035442" y="1586218"/>
              <a:ext cx="1220009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45"/>
            <p:cNvCxnSpPr/>
            <p:nvPr/>
          </p:nvCxnSpPr>
          <p:spPr>
            <a:xfrm flipH="1">
              <a:off x="2255451" y="3871704"/>
              <a:ext cx="61086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6"/>
            <p:cNvCxnSpPr/>
            <p:nvPr/>
          </p:nvCxnSpPr>
          <p:spPr>
            <a:xfrm flipV="1">
              <a:off x="2255451" y="1591220"/>
              <a:ext cx="0" cy="2285486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68"/>
          <p:cNvCxnSpPr/>
          <p:nvPr/>
        </p:nvCxnSpPr>
        <p:spPr>
          <a:xfrm flipV="1">
            <a:off x="2657530" y="3382985"/>
            <a:ext cx="537384" cy="70824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69"/>
          <p:cNvCxnSpPr/>
          <p:nvPr/>
        </p:nvCxnSpPr>
        <p:spPr>
          <a:xfrm flipV="1">
            <a:off x="3234504" y="3382983"/>
            <a:ext cx="975131" cy="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2520217" y="1741313"/>
            <a:ext cx="1134049" cy="213691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01"/>
          <p:cNvGrpSpPr/>
          <p:nvPr/>
        </p:nvGrpSpPr>
        <p:grpSpPr>
          <a:xfrm>
            <a:off x="2521832" y="2194186"/>
            <a:ext cx="1826924" cy="1897047"/>
            <a:chOff x="2723206" y="1974657"/>
            <a:chExt cx="1826924" cy="1897047"/>
          </a:xfrm>
        </p:grpSpPr>
        <p:cxnSp>
          <p:nvCxnSpPr>
            <p:cNvPr id="44" name="Straight Arrow Connector 88"/>
            <p:cNvCxnSpPr>
              <a:endCxn id="28" idx="3"/>
            </p:cNvCxnSpPr>
            <p:nvPr/>
          </p:nvCxnSpPr>
          <p:spPr>
            <a:xfrm flipV="1">
              <a:off x="2866317" y="3769997"/>
              <a:ext cx="920934" cy="101707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89"/>
            <p:cNvCxnSpPr/>
            <p:nvPr/>
          </p:nvCxnSpPr>
          <p:spPr>
            <a:xfrm>
              <a:off x="3995879" y="1974657"/>
              <a:ext cx="516880" cy="377232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90"/>
            <p:cNvCxnSpPr>
              <a:endCxn id="28" idx="7"/>
            </p:cNvCxnSpPr>
            <p:nvPr/>
          </p:nvCxnSpPr>
          <p:spPr>
            <a:xfrm flipH="1">
              <a:off x="3896309" y="2592044"/>
              <a:ext cx="653821" cy="106889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96"/>
            <p:cNvCxnSpPr/>
            <p:nvPr/>
          </p:nvCxnSpPr>
          <p:spPr>
            <a:xfrm flipH="1">
              <a:off x="2723206" y="2020047"/>
              <a:ext cx="1101053" cy="174929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08"/>
          <p:cNvGrpSpPr/>
          <p:nvPr/>
        </p:nvGrpSpPr>
        <p:grpSpPr>
          <a:xfrm>
            <a:off x="480798" y="3848763"/>
            <a:ext cx="569251" cy="661970"/>
            <a:chOff x="5883709" y="2461071"/>
            <a:chExt cx="1022279" cy="1188788"/>
          </a:xfrm>
        </p:grpSpPr>
        <p:pic>
          <p:nvPicPr>
            <p:cNvPr id="49" name="Picture 10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709" y="2461071"/>
              <a:ext cx="1022279" cy="1174629"/>
            </a:xfrm>
            <a:prstGeom prst="rect">
              <a:avLst/>
            </a:prstGeom>
          </p:spPr>
        </p:pic>
        <p:sp>
          <p:nvSpPr>
            <p:cNvPr id="50" name="Rectangle 107"/>
            <p:cNvSpPr/>
            <p:nvPr/>
          </p:nvSpPr>
          <p:spPr>
            <a:xfrm>
              <a:off x="5946463" y="3354648"/>
              <a:ext cx="765202" cy="295211"/>
            </a:xfrm>
            <a:prstGeom prst="rect">
              <a:avLst/>
            </a:prstGeom>
            <a:solidFill>
              <a:srgbClr val="FAD2D2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316718" y="518"/>
            <a:ext cx="3827282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Goals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Quickly (Design)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Escape the maze (SLAM)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Pick all balls (DQN)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Drop to each basket (CNN)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61166" y="1432066"/>
            <a:ext cx="906647" cy="3046639"/>
            <a:chOff x="1261166" y="1432066"/>
            <a:chExt cx="906647" cy="3046639"/>
          </a:xfrm>
        </p:grpSpPr>
        <p:sp>
          <p:nvSpPr>
            <p:cNvPr id="31" name="Rectangle 39"/>
            <p:cNvSpPr/>
            <p:nvPr/>
          </p:nvSpPr>
          <p:spPr>
            <a:xfrm>
              <a:off x="1264585" y="1432066"/>
              <a:ext cx="126032" cy="876653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39"/>
            <p:cNvSpPr/>
            <p:nvPr/>
          </p:nvSpPr>
          <p:spPr>
            <a:xfrm>
              <a:off x="1261166" y="3602052"/>
              <a:ext cx="126032" cy="876653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39"/>
            <p:cNvSpPr/>
            <p:nvPr/>
          </p:nvSpPr>
          <p:spPr>
            <a:xfrm>
              <a:off x="2054077" y="2170495"/>
              <a:ext cx="113736" cy="143740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 (Education 4.0)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트랙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플립드 러닝 방식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교수님께서 사전 제작하신 동영상강의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필수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KLMS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학습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오프라인 상호협력학습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b="1" dirty="0"/>
              <a:t>트랙 </a:t>
            </a:r>
            <a:r>
              <a:rPr lang="en-US" altLang="ko-KR" b="1" dirty="0"/>
              <a:t>2: </a:t>
            </a:r>
            <a:r>
              <a:rPr lang="ko-KR" altLang="en-US" b="1" dirty="0"/>
              <a:t>액티브 러닝 </a:t>
            </a:r>
            <a:r>
              <a:rPr lang="en-US" altLang="ko-KR" b="1" dirty="0"/>
              <a:t>50% </a:t>
            </a:r>
            <a:r>
              <a:rPr lang="ko-KR" altLang="en-US" b="1" dirty="0"/>
              <a:t>이상 </a:t>
            </a:r>
            <a:r>
              <a:rPr lang="en-US" altLang="ko-KR" b="1" dirty="0"/>
              <a:t>(</a:t>
            </a:r>
            <a:r>
              <a:rPr lang="ko-KR" altLang="en-US" b="1" dirty="0"/>
              <a:t>수업시간 중 일방향 강의비중을 </a:t>
            </a:r>
            <a:r>
              <a:rPr lang="en-US" altLang="ko-KR" b="1" dirty="0"/>
              <a:t>50%</a:t>
            </a:r>
            <a:r>
              <a:rPr lang="ko-KR" altLang="en-US" b="1" dirty="0"/>
              <a:t>미만으로 줄이고</a:t>
            </a:r>
            <a:r>
              <a:rPr lang="en-US" altLang="ko-KR" b="1" dirty="0"/>
              <a:t>, </a:t>
            </a:r>
            <a:r>
              <a:rPr lang="ko-KR" altLang="en-US" b="1" dirty="0"/>
              <a:t>토론</a:t>
            </a:r>
            <a:r>
              <a:rPr lang="en-US" altLang="ko-KR" b="1" dirty="0"/>
              <a:t>/ </a:t>
            </a:r>
            <a:r>
              <a:rPr lang="ko-KR" altLang="en-US" b="1" dirty="0"/>
              <a:t>문제풀이</a:t>
            </a:r>
            <a:r>
              <a:rPr lang="en-US" altLang="ko-KR" b="1" dirty="0"/>
              <a:t>/ </a:t>
            </a:r>
            <a:r>
              <a:rPr lang="ko-KR" altLang="en-US" b="1" dirty="0"/>
              <a:t>프로젝트 등의 다양한 학습활동</a:t>
            </a:r>
            <a:r>
              <a:rPr lang="en-US" altLang="ko-KR" b="1" dirty="0"/>
              <a:t>(</a:t>
            </a:r>
            <a:r>
              <a:rPr lang="ko-KR" altLang="en-US" b="1" dirty="0"/>
              <a:t>액티브 러닝</a:t>
            </a:r>
            <a:r>
              <a:rPr lang="en-US" altLang="ko-KR" b="1" dirty="0"/>
              <a:t>) </a:t>
            </a:r>
            <a:r>
              <a:rPr lang="ko-KR" altLang="en-US" b="1" dirty="0"/>
              <a:t>으로 수업설계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Track 2: One-directional lecture: Active learning = 50:50</a:t>
            </a:r>
            <a:endParaRPr lang="en-US" altLang="ko-KR" b="1" dirty="0"/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트랙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액티브 러닝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100% 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수업시간 중 일방향 강의 없이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액티브러닝으로 수업설계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34502"/>
              </p:ext>
            </p:extLst>
          </p:nvPr>
        </p:nvGraphicFramePr>
        <p:xfrm>
          <a:off x="759113" y="4121346"/>
          <a:ext cx="60960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160843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301409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515842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167756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1917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8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4:00-5:00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Class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10788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5:00-6:00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8363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6:00-7:00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32452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7:00-8:00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76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8:00-9:00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58434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979629" y="4872374"/>
            <a:ext cx="1216058" cy="697583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9629" y="4872374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Practice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9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30944"/>
              </p:ext>
            </p:extLst>
          </p:nvPr>
        </p:nvGraphicFramePr>
        <p:xfrm>
          <a:off x="267855" y="955796"/>
          <a:ext cx="878016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576">
                  <a:extLst>
                    <a:ext uri="{9D8B030D-6E8A-4147-A177-3AD203B41FA5}">
                      <a16:colId xmlns:a16="http://schemas.microsoft.com/office/drawing/2014/main" val="1938484931"/>
                    </a:ext>
                  </a:extLst>
                </a:gridCol>
                <a:gridCol w="1083183">
                  <a:extLst>
                    <a:ext uri="{9D8B030D-6E8A-4147-A177-3AD203B41FA5}">
                      <a16:colId xmlns:a16="http://schemas.microsoft.com/office/drawing/2014/main" val="474286730"/>
                    </a:ext>
                  </a:extLst>
                </a:gridCol>
                <a:gridCol w="2957946">
                  <a:extLst>
                    <a:ext uri="{9D8B030D-6E8A-4147-A177-3AD203B41FA5}">
                      <a16:colId xmlns:a16="http://schemas.microsoft.com/office/drawing/2014/main" val="1057545690"/>
                    </a:ext>
                  </a:extLst>
                </a:gridCol>
                <a:gridCol w="4214461">
                  <a:extLst>
                    <a:ext uri="{9D8B030D-6E8A-4147-A177-3AD203B41FA5}">
                      <a16:colId xmlns:a16="http://schemas.microsoft.com/office/drawing/2014/main" val="71919200"/>
                    </a:ext>
                  </a:extLst>
                </a:gridCol>
              </a:tblGrid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Active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79312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Course introduction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structure:</a:t>
                      </a:r>
                      <a:r>
                        <a:rPr lang="en-US" altLang="ko-KR" baseline="0" dirty="0" smtClean="0"/>
                        <a:t> Python, </a:t>
                      </a:r>
                      <a:r>
                        <a:rPr lang="en-US" altLang="ko-KR" baseline="0" dirty="0" err="1" smtClean="0"/>
                        <a:t>PyTorch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23263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1.0 Machine</a:t>
                      </a:r>
                      <a:r>
                        <a:rPr lang="en-US" altLang="ko-KR" baseline="0" dirty="0" smtClean="0"/>
                        <a:t> learning basic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MSE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8511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1.1 Neural 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MNIST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or Dog/cat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91226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1.2 Convolutional Neural 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Quiz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#1 Python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&amp; </a:t>
                      </a:r>
                      <a:r>
                        <a:rPr lang="en-US" altLang="ko-KR" baseline="0" dirty="0" err="1" smtClean="0">
                          <a:solidFill>
                            <a:srgbClr val="C00000"/>
                          </a:solidFill>
                        </a:rPr>
                        <a:t>PyTorch</a:t>
                      </a:r>
                      <a:endParaRPr lang="en-US" altLang="ko-KR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CNN</a:t>
                      </a:r>
                      <a:endParaRPr lang="ko-KR" altLang="en-US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9/21 Capstone 1st design review</a:t>
                      </a:r>
                      <a:endParaRPr lang="ko-KR" alt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13174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9/24-26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Choosuk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 Class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239609"/>
                  </a:ext>
                </a:extLst>
              </a:tr>
              <a:tr h="632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2.0 SLAM</a:t>
                      </a:r>
                      <a:r>
                        <a:rPr lang="en-US" altLang="ko-KR" baseline="0" dirty="0" smtClean="0"/>
                        <a:t> basic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#2 due: Customized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CNN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Programing structure: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ROS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91821"/>
                  </a:ext>
                </a:extLst>
              </a:tr>
              <a:tr h="400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2.1 SLAM package in ROS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</a:t>
                      </a:r>
                      <a:r>
                        <a:rPr lang="en-US" altLang="ko-KR" baseline="0" dirty="0" smtClean="0"/>
                        <a:t> of </a:t>
                      </a:r>
                      <a:r>
                        <a:rPr lang="en-US" altLang="ko-KR" dirty="0" smtClean="0"/>
                        <a:t>Hector SLAM</a:t>
                      </a:r>
                      <a:endParaRPr lang="ko-KR" altLang="en-US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Assignment #3 due: Basic ROS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313479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10/15-17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Midterm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 Class,</a:t>
                      </a:r>
                      <a:r>
                        <a:rPr lang="en-US" altLang="ko-KR" baseline="0" dirty="0" smtClean="0"/>
                        <a:t> No exam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5521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Course schedule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855" y="1659835"/>
            <a:ext cx="8796632" cy="1659835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28499" y="3739310"/>
            <a:ext cx="8796632" cy="125013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7855" y="955796"/>
          <a:ext cx="878016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576">
                  <a:extLst>
                    <a:ext uri="{9D8B030D-6E8A-4147-A177-3AD203B41FA5}">
                      <a16:colId xmlns:a16="http://schemas.microsoft.com/office/drawing/2014/main" val="1938484931"/>
                    </a:ext>
                  </a:extLst>
                </a:gridCol>
                <a:gridCol w="1083183">
                  <a:extLst>
                    <a:ext uri="{9D8B030D-6E8A-4147-A177-3AD203B41FA5}">
                      <a16:colId xmlns:a16="http://schemas.microsoft.com/office/drawing/2014/main" val="474286730"/>
                    </a:ext>
                  </a:extLst>
                </a:gridCol>
                <a:gridCol w="2957946">
                  <a:extLst>
                    <a:ext uri="{9D8B030D-6E8A-4147-A177-3AD203B41FA5}">
                      <a16:colId xmlns:a16="http://schemas.microsoft.com/office/drawing/2014/main" val="1057545690"/>
                    </a:ext>
                  </a:extLst>
                </a:gridCol>
                <a:gridCol w="4214461">
                  <a:extLst>
                    <a:ext uri="{9D8B030D-6E8A-4147-A177-3AD203B41FA5}">
                      <a16:colId xmlns:a16="http://schemas.microsoft.com/office/drawing/2014/main" val="71919200"/>
                    </a:ext>
                  </a:extLst>
                </a:gridCol>
              </a:tblGrid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Active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7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2.2 SLAM for Capstone project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SLAM &amp; path planning</a:t>
                      </a:r>
                      <a:endParaRPr lang="en-US" altLang="ko-KR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10/26 Capstone 2nd design review</a:t>
                      </a:r>
                      <a:endParaRPr lang="ko-KR" alt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92754"/>
                  </a:ext>
                </a:extLst>
              </a:tr>
              <a:tr h="295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3.0 Reinforcement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#4 due: Customized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SLAM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DQN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27871"/>
                  </a:ext>
                </a:extLst>
              </a:tr>
              <a:tr h="225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Deep Q-learning: environment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simulator / emulator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5081"/>
                  </a:ext>
                </a:extLst>
              </a:tr>
              <a:tr h="154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DQN: learning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Capstone-vehicle</a:t>
                      </a:r>
                      <a:r>
                        <a:rPr lang="en-US" altLang="ko-KR" dirty="0" smtClean="0"/>
                        <a:t> learning network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3.3. DQN:</a:t>
                      </a:r>
                      <a:r>
                        <a:rPr lang="en-US" altLang="ko-KR" baseline="0" dirty="0" smtClean="0"/>
                        <a:t> testing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#5 due: DQN code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Capstone-vehicle testing</a:t>
                      </a:r>
                      <a:endParaRPr lang="en-US" altLang="ko-KR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72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Real system implementation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Capstone</a:t>
                      </a:r>
                      <a:r>
                        <a:rPr lang="en-US" altLang="ko-KR" baseline="0" dirty="0" smtClean="0"/>
                        <a:t> system testing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11/30 Capstone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09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12/3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#6 due: Total system code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5048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1389" y="1324102"/>
            <a:ext cx="8796632" cy="58421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51389" y="2007705"/>
            <a:ext cx="8796632" cy="245496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Course Syllabus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Class </a:t>
            </a:r>
            <a:r>
              <a:rPr lang="en-US" altLang="ko-KR" dirty="0" smtClean="0"/>
              <a:t>lecture &amp; active learning: Mon 4:00~5:00 pm, </a:t>
            </a:r>
            <a:r>
              <a:rPr lang="en-US" altLang="ko-KR" dirty="0"/>
              <a:t>ME building </a:t>
            </a:r>
            <a:r>
              <a:rPr lang="en-US" altLang="ko-KR" dirty="0" smtClean="0"/>
              <a:t>2OOO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Evaluation </a:t>
            </a:r>
            <a:r>
              <a:rPr lang="en-US" altLang="ko-KR" dirty="0"/>
              <a:t>guideline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b="1" dirty="0">
                <a:solidFill>
                  <a:srgbClr val="0000CC"/>
                </a:solidFill>
              </a:rPr>
              <a:t>1) </a:t>
            </a:r>
            <a:r>
              <a:rPr lang="en-US" altLang="ko-KR" b="1" dirty="0" smtClean="0">
                <a:solidFill>
                  <a:srgbClr val="0000CC"/>
                </a:solidFill>
              </a:rPr>
              <a:t>Six code review reports :  #1~#5 (10%, each), #6 (30% each)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00CC"/>
                </a:solidFill>
              </a:rPr>
              <a:t>	2) </a:t>
            </a:r>
            <a:r>
              <a:rPr lang="en-US" altLang="ko-KR" b="1" dirty="0" smtClean="0">
                <a:solidFill>
                  <a:srgbClr val="0000CC"/>
                </a:solidFill>
              </a:rPr>
              <a:t>Attendance and class participation 20%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00CC"/>
                </a:solidFill>
              </a:rPr>
              <a:t>	</a:t>
            </a:r>
          </a:p>
          <a:p>
            <a:r>
              <a:rPr lang="en-US" altLang="ko-KR" dirty="0" smtClean="0"/>
              <a:t>Syllabus</a:t>
            </a:r>
            <a:r>
              <a:rPr lang="en-US" altLang="ko-KR" dirty="0"/>
              <a:t>, weekly notices, forms, and lecture notes will be uploaded on the course web at </a:t>
            </a:r>
            <a:r>
              <a:rPr lang="en-US" altLang="ko-KR" dirty="0" smtClean="0"/>
              <a:t>KLMS, and </a:t>
            </a:r>
            <a:r>
              <a:rPr lang="en-US" altLang="ko-KR" dirty="0" err="1" smtClean="0"/>
              <a:t>github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structure &amp; code review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Data prep programming</a:t>
            </a:r>
          </a:p>
          <a:p>
            <a:r>
              <a:rPr lang="en-US" altLang="ko-KR" dirty="0" smtClean="0"/>
              <a:t>Architecture programing</a:t>
            </a:r>
          </a:p>
          <a:p>
            <a:pPr lvl="1"/>
            <a:r>
              <a:rPr lang="en-US" altLang="ko-KR" dirty="0" smtClean="0"/>
              <a:t>Module programing</a:t>
            </a:r>
          </a:p>
          <a:p>
            <a:pPr lvl="1"/>
            <a:r>
              <a:rPr lang="en-US" altLang="ko-KR" dirty="0" smtClean="0"/>
              <a:t>Inter-module control</a:t>
            </a:r>
          </a:p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programing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for software modules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for different devices</a:t>
            </a:r>
          </a:p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Procedure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 smtClean="0"/>
              <a:t>Sample code(s) will be provided and you are supposed to modify them to fit your system </a:t>
            </a:r>
          </a:p>
          <a:p>
            <a:pPr lvl="1"/>
            <a:r>
              <a:rPr lang="en-US" altLang="ko-KR" dirty="0" smtClean="0"/>
              <a:t>Code review of sample code</a:t>
            </a:r>
          </a:p>
          <a:p>
            <a:pPr lvl="1"/>
            <a:r>
              <a:rPr lang="en-US" altLang="ko-KR" dirty="0" smtClean="0"/>
              <a:t>Code review of your own (customized) code</a:t>
            </a:r>
            <a:endParaRPr lang="ko-K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Ex) Programming 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819150"/>
            <a:ext cx="7915275" cy="60388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18401" y="940373"/>
            <a:ext cx="6169308" cy="1200329"/>
            <a:chOff x="6951893" y="1360416"/>
            <a:chExt cx="6169308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7561742" y="1360416"/>
              <a:ext cx="5559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파이썬의 필요한 모듈을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necessary module</a:t>
              </a:r>
            </a:p>
            <a:p>
              <a:endPara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*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(Module)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은 파이썬 코드를 논리적으로 묶어서 관리하고 사용할 수 있도록 하는 것으로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보통 하나의 파이썬 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r>
                <a:rPr lang="en-US" altLang="ko-KR" sz="1200" dirty="0" err="1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파일이 하나의 모듈이 된다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 안에는 함수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클래스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혹은 변수들이 정의될 수 있으며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실행 코드를 포함할 수도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있다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6951893" y="173757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47352" y="2240669"/>
            <a:ext cx="4534952" cy="1015663"/>
            <a:chOff x="6951893" y="1360416"/>
            <a:chExt cx="4534952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7561743" y="1360416"/>
              <a:ext cx="39251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모듈안의 함수만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necessary function from module</a:t>
              </a:r>
            </a:p>
            <a:p>
              <a:endPara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*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하나의 모듈 안에는 여러 함수들이 존재할 수 있는데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 중 하나의 함수만을 불러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사용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951893" y="173757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752600" y="3607061"/>
            <a:ext cx="6456222" cy="461665"/>
            <a:chOff x="5030623" y="1360416"/>
            <a:chExt cx="6456222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7561743" y="1360416"/>
              <a:ext cx="3925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머신 러닝 라이브러리인 파이톨치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PyTorch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a machine learning library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030623" y="1591248"/>
              <a:ext cx="2623686" cy="22907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4"/>
          <p:cNvGrpSpPr/>
          <p:nvPr/>
        </p:nvGrpSpPr>
        <p:grpSpPr>
          <a:xfrm>
            <a:off x="4376286" y="4413882"/>
            <a:ext cx="4416584" cy="742566"/>
            <a:chOff x="6925375" y="1360416"/>
            <a:chExt cx="4416584" cy="742566"/>
          </a:xfrm>
        </p:grpSpPr>
        <p:sp>
          <p:nvSpPr>
            <p:cNvPr id="22" name="TextBox 21"/>
            <p:cNvSpPr txBox="1"/>
            <p:nvPr/>
          </p:nvSpPr>
          <p:spPr>
            <a:xfrm>
              <a:off x="7561743" y="1360416"/>
              <a:ext cx="3780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시뮬레이션 라이브러리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gym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cartpole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시뮬레이션 환경을 불러서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env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라는 </a:t>
              </a:r>
              <a:r>
                <a:rPr lang="ko-KR" altLang="en-US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클라스명으로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저장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3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4"/>
          <p:cNvGrpSpPr/>
          <p:nvPr/>
        </p:nvGrpSpPr>
        <p:grpSpPr>
          <a:xfrm>
            <a:off x="2882900" y="5426794"/>
            <a:ext cx="5909970" cy="461665"/>
            <a:chOff x="6711306" y="1490243"/>
            <a:chExt cx="4775539" cy="472211"/>
          </a:xfrm>
        </p:grpSpPr>
        <p:sp>
          <p:nvSpPr>
            <p:cNvPr id="25" name="TextBox 24"/>
            <p:cNvSpPr txBox="1"/>
            <p:nvPr/>
          </p:nvSpPr>
          <p:spPr>
            <a:xfrm>
              <a:off x="8191744" y="1490243"/>
              <a:ext cx="3295101" cy="47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 시키는 네트워크의 성능을 실시간으로 저장하여 관측하기위해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tensorboardX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함수 정의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6" name="Straight Connector 16"/>
            <p:cNvCxnSpPr/>
            <p:nvPr/>
          </p:nvCxnSpPr>
          <p:spPr>
            <a:xfrm>
              <a:off x="6711306" y="1559070"/>
              <a:ext cx="1480437" cy="31944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/>
          <p:cNvCxnSpPr/>
          <p:nvPr/>
        </p:nvCxnSpPr>
        <p:spPr>
          <a:xfrm>
            <a:off x="516467" y="3937000"/>
            <a:ext cx="1236133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52600" y="4413882"/>
            <a:ext cx="567267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05601" y="4900947"/>
            <a:ext cx="1236133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9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822037"/>
            <a:ext cx="8001000" cy="5953125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3950207" y="619064"/>
            <a:ext cx="5083690" cy="609889"/>
            <a:chOff x="6925375" y="1294918"/>
            <a:chExt cx="4322958" cy="808064"/>
          </a:xfrm>
        </p:grpSpPr>
        <p:sp>
          <p:nvSpPr>
            <p:cNvPr id="7" name="TextBox 6"/>
            <p:cNvSpPr txBox="1"/>
            <p:nvPr/>
          </p:nvSpPr>
          <p:spPr>
            <a:xfrm>
              <a:off x="7337486" y="1294918"/>
              <a:ext cx="3910847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batch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사이즈에 맞게 저장된 데이터 셋을 </a:t>
              </a:r>
              <a:r>
                <a:rPr lang="ko-KR" altLang="en-US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랜덤하게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선택해주는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8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4"/>
          <p:cNvGrpSpPr/>
          <p:nvPr/>
        </p:nvGrpSpPr>
        <p:grpSpPr>
          <a:xfrm>
            <a:off x="3595878" y="1644073"/>
            <a:ext cx="5193792" cy="560454"/>
            <a:chOff x="6925375" y="1360416"/>
            <a:chExt cx="4416584" cy="742566"/>
          </a:xfrm>
        </p:grpSpPr>
        <p:sp>
          <p:nvSpPr>
            <p:cNvPr id="10" name="TextBox 9"/>
            <p:cNvSpPr txBox="1"/>
            <p:nvPr/>
          </p:nvSpPr>
          <p:spPr>
            <a:xfrm>
              <a:off x="7561743" y="1360416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메모리에 할당된 사이즈 출력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1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4"/>
          <p:cNvGrpSpPr/>
          <p:nvPr/>
        </p:nvGrpSpPr>
        <p:grpSpPr>
          <a:xfrm>
            <a:off x="2582266" y="2318057"/>
            <a:ext cx="5041087" cy="310572"/>
            <a:chOff x="7055229" y="1360416"/>
            <a:chExt cx="4286730" cy="411488"/>
          </a:xfrm>
        </p:grpSpPr>
        <p:sp>
          <p:nvSpPr>
            <p:cNvPr id="13" name="TextBox 12"/>
            <p:cNvSpPr txBox="1"/>
            <p:nvPr/>
          </p:nvSpPr>
          <p:spPr>
            <a:xfrm>
              <a:off x="7561743" y="1360416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DQN_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모델을 정의하는 클래스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4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934517" y="2890213"/>
            <a:ext cx="5041087" cy="310571"/>
            <a:chOff x="7055229" y="1360417"/>
            <a:chExt cx="4286730" cy="411487"/>
          </a:xfrm>
        </p:grpSpPr>
        <p:sp>
          <p:nvSpPr>
            <p:cNvPr id="16" name="TextBox 15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DQN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네트워크의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구조를 설정 여기서는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CNN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사용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4"/>
          <p:cNvGrpSpPr/>
          <p:nvPr/>
        </p:nvGrpSpPr>
        <p:grpSpPr>
          <a:xfrm>
            <a:off x="3177914" y="5193048"/>
            <a:ext cx="5041087" cy="310571"/>
            <a:chOff x="7055229" y="1360417"/>
            <a:chExt cx="4286730" cy="411487"/>
          </a:xfrm>
        </p:grpSpPr>
        <p:sp>
          <p:nvSpPr>
            <p:cNvPr id="19" name="TextBox 18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Forward step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넣어줄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 function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0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9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714375"/>
            <a:ext cx="8905875" cy="6143625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3302273" y="1008753"/>
            <a:ext cx="5041087" cy="310571"/>
            <a:chOff x="7055229" y="1360417"/>
            <a:chExt cx="4286730" cy="411487"/>
          </a:xfrm>
        </p:grpSpPr>
        <p:sp>
          <p:nvSpPr>
            <p:cNvPr id="6" name="TextBox 5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위에서 설정한 모델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(double DQN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두 모델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cxnSp>
          <p:nvCxnSpPr>
            <p:cNvPr id="7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4"/>
          <p:cNvGrpSpPr/>
          <p:nvPr/>
        </p:nvGrpSpPr>
        <p:grpSpPr>
          <a:xfrm>
            <a:off x="4469586" y="2126760"/>
            <a:ext cx="4516291" cy="310571"/>
            <a:chOff x="7055229" y="1360417"/>
            <a:chExt cx="4286730" cy="411487"/>
          </a:xfrm>
        </p:grpSpPr>
        <p:sp>
          <p:nvSpPr>
            <p:cNvPr id="9" name="TextBox 8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최적화 알고리즘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여기서는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RMS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사용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cxnSp>
          <p:nvCxnSpPr>
            <p:cNvPr id="10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4"/>
          <p:cNvGrpSpPr/>
          <p:nvPr/>
        </p:nvGrpSpPr>
        <p:grpSpPr>
          <a:xfrm>
            <a:off x="3086100" y="2731710"/>
            <a:ext cx="4347736" cy="276999"/>
            <a:chOff x="6071026" y="1360417"/>
            <a:chExt cx="5270933" cy="474742"/>
          </a:xfrm>
        </p:grpSpPr>
        <p:sp>
          <p:nvSpPr>
            <p:cNvPr id="12" name="TextBox 11"/>
            <p:cNvSpPr txBox="1"/>
            <p:nvPr/>
          </p:nvSpPr>
          <p:spPr>
            <a:xfrm>
              <a:off x="7561743" y="1360417"/>
              <a:ext cx="3780216" cy="4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Replaybuffer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사이즈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및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 선언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3" name="Straight Connector 16"/>
            <p:cNvCxnSpPr/>
            <p:nvPr/>
          </p:nvCxnSpPr>
          <p:spPr>
            <a:xfrm>
              <a:off x="6071026" y="1417955"/>
              <a:ext cx="1583283" cy="17329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4"/>
          <p:cNvGrpSpPr/>
          <p:nvPr/>
        </p:nvGrpSpPr>
        <p:grpSpPr>
          <a:xfrm>
            <a:off x="2842602" y="3919642"/>
            <a:ext cx="4516291" cy="310571"/>
            <a:chOff x="7055229" y="1360417"/>
            <a:chExt cx="4286730" cy="411487"/>
          </a:xfrm>
        </p:grpSpPr>
        <p:sp>
          <p:nvSpPr>
            <p:cNvPr id="15" name="TextBox 14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Epsilon greedy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알고리즘에 따른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action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선택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6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21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 of this course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Let students learn and experience how recent AI/Autonomous vehicle techniques are implemented in the mechanical system</a:t>
            </a:r>
          </a:p>
          <a:p>
            <a:r>
              <a:rPr lang="ko-KR" altLang="en-US" dirty="0" smtClean="0">
                <a:solidFill>
                  <a:srgbClr val="0000CC"/>
                </a:solidFill>
              </a:rPr>
              <a:t>학생들이 최근 주목받는 인공지능</a:t>
            </a:r>
            <a:r>
              <a:rPr lang="en-US" altLang="ko-KR" dirty="0" smtClean="0">
                <a:solidFill>
                  <a:srgbClr val="0000CC"/>
                </a:solidFill>
              </a:rPr>
              <a:t>/</a:t>
            </a:r>
            <a:r>
              <a:rPr lang="ko-KR" altLang="en-US" dirty="0" smtClean="0">
                <a:solidFill>
                  <a:srgbClr val="0000CC"/>
                </a:solidFill>
              </a:rPr>
              <a:t>자율주행 등 </a:t>
            </a:r>
            <a:r>
              <a:rPr lang="en-US" altLang="ko-KR" dirty="0" smtClean="0">
                <a:solidFill>
                  <a:srgbClr val="0000CC"/>
                </a:solidFill>
              </a:rPr>
              <a:t>4</a:t>
            </a:r>
            <a:r>
              <a:rPr lang="ko-KR" altLang="en-US" dirty="0" smtClean="0">
                <a:solidFill>
                  <a:srgbClr val="0000CC"/>
                </a:solidFill>
              </a:rPr>
              <a:t>차산업혁명 기술이 어떻게 기계공학과에서 다루는 시스템에 적용되는지를 배우고 실습하도록 하는 것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A50021"/>
                </a:solidFill>
              </a:rPr>
              <a:t>Ultimately, students would know that the AI TOOLS are (just) tools that you could use for making machines autonomous</a:t>
            </a:r>
          </a:p>
          <a:p>
            <a:r>
              <a:rPr lang="ko-KR" altLang="en-US" dirty="0" smtClean="0">
                <a:solidFill>
                  <a:srgbClr val="A50021"/>
                </a:solidFill>
              </a:rPr>
              <a:t>그리하여 학생들이 시스템을 발전시키는데 </a:t>
            </a:r>
            <a:r>
              <a:rPr lang="en-US" altLang="ko-KR" dirty="0" smtClean="0">
                <a:solidFill>
                  <a:srgbClr val="A50021"/>
                </a:solidFill>
              </a:rPr>
              <a:t>AI</a:t>
            </a:r>
            <a:r>
              <a:rPr lang="ko-KR" altLang="en-US" dirty="0" smtClean="0">
                <a:solidFill>
                  <a:srgbClr val="A50021"/>
                </a:solidFill>
              </a:rPr>
              <a:t> 관련 기술을 도구로 사용할 수 있다는 것을 알게 하는 것</a:t>
            </a:r>
            <a:endParaRPr lang="en-US" altLang="ko-KR" dirty="0" smtClean="0">
              <a:solidFill>
                <a:srgbClr val="A50021"/>
              </a:solidFill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6973" y="2172591"/>
            <a:ext cx="2289409" cy="3211364"/>
            <a:chOff x="606973" y="2172591"/>
            <a:chExt cx="2289409" cy="3211364"/>
          </a:xfrm>
        </p:grpSpPr>
        <p:sp>
          <p:nvSpPr>
            <p:cNvPr id="4" name="TextBox 3"/>
            <p:cNvSpPr txBox="1"/>
            <p:nvPr/>
          </p:nvSpPr>
          <p:spPr>
            <a:xfrm>
              <a:off x="606973" y="2172591"/>
              <a:ext cx="2289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Main.py (learning)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19676" y="218878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50289" y="2156401"/>
            <a:ext cx="2289408" cy="3211364"/>
            <a:chOff x="3050289" y="2156401"/>
            <a:chExt cx="2289408" cy="3211364"/>
          </a:xfrm>
        </p:grpSpPr>
        <p:sp>
          <p:nvSpPr>
            <p:cNvPr id="6" name="TextBox 5"/>
            <p:cNvSpPr txBox="1"/>
            <p:nvPr/>
          </p:nvSpPr>
          <p:spPr>
            <a:xfrm>
              <a:off x="3050289" y="2156401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Simulator.py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62992" y="217259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93604" y="2156401"/>
            <a:ext cx="2289408" cy="3211364"/>
            <a:chOff x="5493604" y="2156401"/>
            <a:chExt cx="2289408" cy="3211364"/>
          </a:xfrm>
        </p:grpSpPr>
        <p:sp>
          <p:nvSpPr>
            <p:cNvPr id="10" name="TextBox 9"/>
            <p:cNvSpPr txBox="1"/>
            <p:nvPr/>
          </p:nvSpPr>
          <p:spPr>
            <a:xfrm>
              <a:off x="5493604" y="2156401"/>
              <a:ext cx="1760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Test_DQN.py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6307" y="217259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766" y="953391"/>
            <a:ext cx="838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전체 프로그래밍의 기능적 모듈 등에 대한 분석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Also analyze the functional modules of main-simulator-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test_DQN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code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7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041" y="923636"/>
            <a:ext cx="8827454" cy="5569239"/>
          </a:xfrm>
        </p:spPr>
        <p:txBody>
          <a:bodyPr/>
          <a:lstStyle/>
          <a:p>
            <a:r>
              <a:rPr lang="ko-KR" altLang="en-US" dirty="0" smtClean="0"/>
              <a:t>각 모듈 코드의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세부 내용에 대한 리뷰 작성</a:t>
            </a:r>
            <a:endParaRPr lang="en-US" altLang="ko-KR" dirty="0" smtClean="0"/>
          </a:p>
          <a:p>
            <a:r>
              <a:rPr lang="en-US" altLang="ko-KR" dirty="0" smtClean="0"/>
              <a:t>Review the concept, sub-structure of the code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34680" y="6594475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1519" y="2463090"/>
            <a:ext cx="331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Main_learning.py (learning)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4222" y="2479279"/>
            <a:ext cx="5492497" cy="3812489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708051" y="2825947"/>
            <a:ext cx="15327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Import simulator.py</a:t>
            </a:r>
          </a:p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import DQN.py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8051" y="4231019"/>
            <a:ext cx="64953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main:</a:t>
            </a:r>
            <a:endParaRPr lang="ko-KR" altLang="en-US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08051" y="2964799"/>
            <a:ext cx="4085513" cy="830997"/>
            <a:chOff x="3708051" y="2964799"/>
            <a:chExt cx="4085513" cy="830997"/>
          </a:xfrm>
        </p:grpSpPr>
        <p:sp>
          <p:nvSpPr>
            <p:cNvPr id="45" name="TextBox 44"/>
            <p:cNvSpPr txBox="1"/>
            <p:nvPr/>
          </p:nvSpPr>
          <p:spPr>
            <a:xfrm>
              <a:off x="6260772" y="296479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Parameter Setting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Batch size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Epsilon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Learning rate,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etc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08051" y="3387212"/>
              <a:ext cx="1829347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Set DQN</a:t>
              </a:r>
              <a:r>
                <a:rPr lang="ko-KR" altLang="en-US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parameters</a:t>
              </a:r>
              <a:endPara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50" name="Straight Connector 49"/>
            <p:cNvCxnSpPr>
              <a:stCxn id="47" idx="3"/>
              <a:endCxn id="45" idx="1"/>
            </p:cNvCxnSpPr>
            <p:nvPr/>
          </p:nvCxnSpPr>
          <p:spPr>
            <a:xfrm flipV="1">
              <a:off x="5537398" y="3380298"/>
              <a:ext cx="723374" cy="160803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3909903" y="4610015"/>
            <a:ext cx="298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env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simulator(parameters defined above)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08051" y="3721110"/>
            <a:ext cx="212109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Set simulator parameters</a:t>
            </a:r>
            <a:endParaRPr lang="ko-KR" altLang="en-US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09307" y="4850113"/>
            <a:ext cx="2949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mode: DQN 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(parameters defined above)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189" y="1990090"/>
            <a:ext cx="3501280" cy="4088905"/>
            <a:chOff x="63189" y="1990090"/>
            <a:chExt cx="3501280" cy="4088905"/>
          </a:xfrm>
        </p:grpSpPr>
        <p:grpSp>
          <p:nvGrpSpPr>
            <p:cNvPr id="7" name="Group 6"/>
            <p:cNvGrpSpPr/>
            <p:nvPr/>
          </p:nvGrpSpPr>
          <p:grpSpPr>
            <a:xfrm>
              <a:off x="63189" y="1990090"/>
              <a:ext cx="3501280" cy="4088905"/>
              <a:chOff x="63189" y="1990090"/>
              <a:chExt cx="3501280" cy="408890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88737" y="5678885"/>
                <a:ext cx="2527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RGB</a:t>
                </a:r>
                <a:r>
                  <a:rPr lang="ko-KR" altLang="en-US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</a:t>
                </a:r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display for user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180828" y="3608844"/>
                <a:ext cx="0" cy="2127774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10800000">
                <a:off x="757181" y="3564121"/>
                <a:ext cx="2246667" cy="701286"/>
              </a:xfrm>
              <a:prstGeom prst="bentConnector3">
                <a:avLst>
                  <a:gd name="adj1" fmla="val 99891"/>
                </a:avLst>
              </a:prstGeom>
              <a:ln w="190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003848" y="3564119"/>
                <a:ext cx="0" cy="701289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 flipV="1">
                <a:off x="757181" y="2479279"/>
                <a:ext cx="2246667" cy="701289"/>
                <a:chOff x="1042224" y="2715210"/>
                <a:chExt cx="2246667" cy="701289"/>
              </a:xfrm>
            </p:grpSpPr>
            <p:cxnSp>
              <p:nvCxnSpPr>
                <p:cNvPr id="34" name="Elbow Connector 33"/>
                <p:cNvCxnSpPr/>
                <p:nvPr/>
              </p:nvCxnSpPr>
              <p:spPr>
                <a:xfrm rot="10800000">
                  <a:off x="1042224" y="2715212"/>
                  <a:ext cx="2246667" cy="701286"/>
                </a:xfrm>
                <a:prstGeom prst="bentConnector3">
                  <a:avLst>
                    <a:gd name="adj1" fmla="val 99891"/>
                  </a:avLst>
                </a:prstGeom>
                <a:ln w="1905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3288891" y="2715210"/>
                  <a:ext cx="0" cy="701289"/>
                </a:xfrm>
                <a:prstGeom prst="line">
                  <a:avLst/>
                </a:prstGeom>
                <a:ln w="19050">
                  <a:solidFill>
                    <a:srgbClr val="00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63189" y="4294236"/>
                <a:ext cx="3501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Image(grey scale) information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83224" y="2448195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Action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61782" y="1990090"/>
                <a:ext cx="1037463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Loop A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64554" y="3147967"/>
              <a:ext cx="31999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[DQN]            [Simulator]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9307" y="5337955"/>
            <a:ext cx="4910980" cy="377473"/>
            <a:chOff x="3909307" y="5337955"/>
            <a:chExt cx="4910980" cy="377473"/>
          </a:xfrm>
        </p:grpSpPr>
        <p:sp>
          <p:nvSpPr>
            <p:cNvPr id="56" name="TextBox 55"/>
            <p:cNvSpPr txBox="1"/>
            <p:nvPr/>
          </p:nvSpPr>
          <p:spPr>
            <a:xfrm>
              <a:off x="3909307" y="5438429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Loop A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34049" y="5337955"/>
              <a:ext cx="35862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Claim learning of the above neural network model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1" name="Straight Connector 30"/>
            <p:cNvCxnSpPr>
              <a:stCxn id="56" idx="3"/>
              <a:endCxn id="30" idx="1"/>
            </p:cNvCxnSpPr>
            <p:nvPr/>
          </p:nvCxnSpPr>
          <p:spPr>
            <a:xfrm flipV="1">
              <a:off x="4606934" y="5476455"/>
              <a:ext cx="627115" cy="10047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70384" y="6361413"/>
            <a:ext cx="837440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Are you familiar to functions, modules, packages, class in Python?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4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2" grpId="0"/>
      <p:bldP spid="53" grpId="0" animBg="1"/>
      <p:bldP spid="55" grpId="0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package</a:t>
            </a:r>
            <a:endParaRPr lang="ko-KR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파이썬에서 </a:t>
            </a:r>
            <a:r>
              <a:rPr lang="ko-KR" altLang="en-US" dirty="0">
                <a:solidFill>
                  <a:srgbClr val="0000CC"/>
                </a:solidFill>
              </a:rPr>
              <a:t>모듈은 하나의 </a:t>
            </a:r>
            <a:r>
              <a:rPr lang="en-US" altLang="ko-KR" dirty="0">
                <a:solidFill>
                  <a:srgbClr val="0000CC"/>
                </a:solidFill>
              </a:rPr>
              <a:t>.</a:t>
            </a:r>
            <a:r>
              <a:rPr lang="en-US" altLang="ko-KR" dirty="0" err="1">
                <a:solidFill>
                  <a:srgbClr val="0000CC"/>
                </a:solidFill>
              </a:rPr>
              <a:t>py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파일</a:t>
            </a:r>
            <a:r>
              <a:rPr lang="ko-KR" altLang="en-US" dirty="0"/>
              <a:t>을 가리키며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F0"/>
                </a:solidFill>
              </a:rPr>
              <a:t>패키지는 이러한 모듈들을 모은 컬렉션</a:t>
            </a:r>
            <a:r>
              <a:rPr lang="ko-KR" altLang="en-US" dirty="0"/>
              <a:t>을 </a:t>
            </a:r>
            <a:r>
              <a:rPr lang="ko-KR" altLang="en-US" dirty="0" smtClean="0"/>
              <a:t>가리킴</a:t>
            </a:r>
            <a:endParaRPr lang="en-US" altLang="ko-KR" dirty="0" smtClean="0"/>
          </a:p>
          <a:p>
            <a:r>
              <a:rPr lang="en-US" altLang="ko-KR" dirty="0"/>
              <a:t>In Python, </a:t>
            </a:r>
            <a:r>
              <a:rPr lang="en-US" altLang="ko-KR" dirty="0">
                <a:solidFill>
                  <a:srgbClr val="0000CC"/>
                </a:solidFill>
              </a:rPr>
              <a:t>a module means a single .</a:t>
            </a:r>
            <a:r>
              <a:rPr lang="en-US" altLang="ko-KR" dirty="0" err="1">
                <a:solidFill>
                  <a:srgbClr val="0000CC"/>
                </a:solidFill>
              </a:rPr>
              <a:t>py</a:t>
            </a:r>
            <a:r>
              <a:rPr lang="en-US" altLang="ko-KR" dirty="0">
                <a:solidFill>
                  <a:srgbClr val="0000CC"/>
                </a:solidFill>
              </a:rPr>
              <a:t> file</a:t>
            </a:r>
            <a:r>
              <a:rPr lang="en-US" altLang="ko-KR" dirty="0"/>
              <a:t>, and </a:t>
            </a:r>
            <a:r>
              <a:rPr lang="en-US" altLang="ko-KR" dirty="0">
                <a:solidFill>
                  <a:srgbClr val="00B0F0"/>
                </a:solidFill>
              </a:rPr>
              <a:t>a package </a:t>
            </a:r>
            <a:r>
              <a:rPr lang="en-US" altLang="ko-KR" dirty="0" smtClean="0">
                <a:solidFill>
                  <a:srgbClr val="00B0F0"/>
                </a:solidFill>
              </a:rPr>
              <a:t>means a </a:t>
            </a:r>
            <a:r>
              <a:rPr lang="en-US" altLang="ko-KR" dirty="0">
                <a:solidFill>
                  <a:srgbClr val="00B0F0"/>
                </a:solidFill>
              </a:rPr>
              <a:t>collection of these modules</a:t>
            </a:r>
            <a:r>
              <a:rPr lang="en-US" altLang="ko-KR" dirty="0"/>
              <a:t>. </a:t>
            </a:r>
          </a:p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6600"/>
                </a:solidFill>
              </a:rPr>
              <a:t>패키지는 하나의 디렉토리에 놓여진 모듈들의 집합</a:t>
            </a:r>
            <a:r>
              <a:rPr lang="ko-KR" altLang="en-US" dirty="0"/>
              <a:t>을 가리키는데</a:t>
            </a:r>
            <a:r>
              <a:rPr lang="en-US" altLang="ko-KR" dirty="0"/>
              <a:t>, </a:t>
            </a:r>
            <a:r>
              <a:rPr lang="ko-KR" altLang="en-US" dirty="0"/>
              <a:t>그 디렉토리에는 일반적으로 </a:t>
            </a:r>
            <a:r>
              <a:rPr lang="en-US" altLang="ko-KR" dirty="0"/>
              <a:t>__init__.py </a:t>
            </a:r>
            <a:r>
              <a:rPr lang="ko-KR" altLang="en-US" dirty="0"/>
              <a:t>라는 패키지 초기화 파일이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r>
              <a:rPr lang="en-US" altLang="ko-KR" dirty="0" smtClean="0"/>
              <a:t>A </a:t>
            </a:r>
            <a:r>
              <a:rPr lang="en-US" altLang="ko-KR" dirty="0"/>
              <a:t>package in Python refers </a:t>
            </a:r>
            <a:r>
              <a:rPr lang="en-US" altLang="ko-KR" dirty="0">
                <a:solidFill>
                  <a:srgbClr val="006600"/>
                </a:solidFill>
              </a:rPr>
              <a:t>to a set of modules placed in a directory</a:t>
            </a:r>
            <a:r>
              <a:rPr lang="en-US" altLang="ko-KR" dirty="0"/>
              <a:t>, which usually contains a package initialization file called __init__.py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06968" y="4417789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2300797" y="4615317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2494626" y="4812845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2688455" y="5029038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1402672" y="4172504"/>
            <a:ext cx="6107837" cy="2177795"/>
          </a:xfrm>
          <a:prstGeom prst="round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5282" y="5029038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module</a:t>
            </a:r>
            <a:endParaRPr lang="ko-KR" altLang="en-US" sz="2000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43094" y="3748675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package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1249" y="4989553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5078" y="5187081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1052" y="5377211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module</a:t>
            </a:r>
            <a:endParaRPr lang="ko-KR" altLang="en-US" sz="2000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70246" y="4812844"/>
            <a:ext cx="1987213" cy="1273929"/>
          </a:xfrm>
          <a:prstGeom prst="round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070414" y="4399798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package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25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package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855" y="923636"/>
            <a:ext cx="8654472" cy="2620015"/>
          </a:xfrm>
        </p:spPr>
        <p:txBody>
          <a:bodyPr>
            <a:normAutofit/>
          </a:bodyPr>
          <a:lstStyle/>
          <a:p>
            <a:r>
              <a:rPr lang="ko-KR" altLang="en-US" dirty="0"/>
              <a:t>파이썬으로 큰 프로젝트를 수행하게 될 때</a:t>
            </a:r>
            <a:r>
              <a:rPr lang="en-US" altLang="ko-KR" dirty="0"/>
              <a:t>, </a:t>
            </a:r>
            <a:r>
              <a:rPr lang="ko-KR" altLang="en-US" dirty="0"/>
              <a:t>모든 모듈을 한 디렉토리에 모아 두기 보다는 각 영역별로 디렉토리</a:t>
            </a:r>
            <a:r>
              <a:rPr lang="en-US" altLang="ko-KR" dirty="0"/>
              <a:t>/</a:t>
            </a:r>
            <a:r>
              <a:rPr lang="ko-KR" altLang="en-US" dirty="0"/>
              <a:t>서브디렉토리를 만들고 계층적인 카테고리로 묶어서 패키지별로 관리하는 것이 편리하고 효율적이다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When you run a large project with Python, it's convenient and efficient to group all the modules in a </a:t>
            </a:r>
            <a:r>
              <a:rPr lang="en-US" altLang="ko-KR" dirty="0" smtClean="0"/>
              <a:t>hierarchical under the directories/subdirectories rather </a:t>
            </a:r>
            <a:r>
              <a:rPr lang="en-US" altLang="ko-KR" dirty="0"/>
              <a:t>than a directory and manage them on a package-by-package basis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3825821" y="3645250"/>
            <a:ext cx="5131852" cy="1620516"/>
            <a:chOff x="3731847" y="5365000"/>
            <a:chExt cx="5131852" cy="1620516"/>
          </a:xfrm>
        </p:grpSpPr>
        <p:sp>
          <p:nvSpPr>
            <p:cNvPr id="20" name="TextBox 19"/>
            <p:cNvSpPr txBox="1"/>
            <p:nvPr/>
          </p:nvSpPr>
          <p:spPr>
            <a:xfrm>
              <a:off x="4815796" y="5365000"/>
              <a:ext cx="40479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subdirectory</a:t>
              </a:r>
              <a:r>
                <a:rPr lang="ko-KR" altLang="en-US" sz="2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of “account” package</a:t>
              </a:r>
            </a:p>
          </p:txBody>
        </p:sp>
        <p:cxnSp>
          <p:nvCxnSpPr>
            <p:cNvPr id="22" name="Straight Arrow Connector 21"/>
            <p:cNvCxnSpPr>
              <a:stCxn id="20" idx="1"/>
            </p:cNvCxnSpPr>
            <p:nvPr/>
          </p:nvCxnSpPr>
          <p:spPr>
            <a:xfrm flipH="1">
              <a:off x="3731847" y="5565055"/>
              <a:ext cx="1083949" cy="1420461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7246" y="4802444"/>
            <a:ext cx="2524542" cy="1248735"/>
            <a:chOff x="-73225" y="4434697"/>
            <a:chExt cx="2524542" cy="124873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608466" y="4641573"/>
              <a:ext cx="79061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60702" y="5509590"/>
              <a:ext cx="79061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-73225" y="4434697"/>
              <a:ext cx="22122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directory 1 of “models” package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603" y="5283322"/>
              <a:ext cx="140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directory 2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5592" y="5478569"/>
            <a:ext cx="2954749" cy="961057"/>
            <a:chOff x="3545121" y="5110822"/>
            <a:chExt cx="2954749" cy="961057"/>
          </a:xfrm>
        </p:grpSpPr>
        <p:grpSp>
          <p:nvGrpSpPr>
            <p:cNvPr id="38" name="Group 37"/>
            <p:cNvGrpSpPr/>
            <p:nvPr/>
          </p:nvGrpSpPr>
          <p:grpSpPr>
            <a:xfrm>
              <a:off x="3545121" y="5308674"/>
              <a:ext cx="2954749" cy="763205"/>
              <a:chOff x="3430548" y="4778574"/>
              <a:chExt cx="2954749" cy="76320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269286" y="5141669"/>
                <a:ext cx="111601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00B05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modules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3430548" y="4778574"/>
                <a:ext cx="1838738" cy="56535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 flipH="1" flipV="1">
              <a:off x="3778244" y="5110822"/>
              <a:ext cx="1605615" cy="763205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29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Python </a:t>
            </a:r>
            <a:r>
              <a:rPr lang="en-US" altLang="ko-KR" dirty="0"/>
              <a:t>package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패키지내 모듈을 </a:t>
            </a:r>
            <a:r>
              <a:rPr lang="en-US" altLang="ko-KR" dirty="0"/>
              <a:t>import</a:t>
            </a:r>
            <a:r>
              <a:rPr lang="ko-KR" altLang="en-US" dirty="0"/>
              <a:t>하기 위해서는 </a:t>
            </a:r>
            <a:r>
              <a:rPr lang="en-US" altLang="ko-KR" dirty="0"/>
              <a:t>"import </a:t>
            </a:r>
            <a:r>
              <a:rPr lang="ko-KR" altLang="en-US" dirty="0"/>
              <a:t>패키지명</a:t>
            </a:r>
            <a:r>
              <a:rPr lang="en-US" altLang="ko-KR" dirty="0"/>
              <a:t>.</a:t>
            </a:r>
            <a:r>
              <a:rPr lang="ko-KR" altLang="en-US" dirty="0"/>
              <a:t>모듈명</a:t>
            </a:r>
            <a:r>
              <a:rPr lang="en-US" altLang="ko-KR" dirty="0"/>
              <a:t>"</a:t>
            </a:r>
            <a:r>
              <a:rPr lang="ko-KR" altLang="en-US" dirty="0"/>
              <a:t>과 같이 패키지명을 앞에 붙여 사용한다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To import the module in the package, use the package name prefixed with "import package </a:t>
            </a:r>
            <a:r>
              <a:rPr lang="en-US" altLang="ko-KR" dirty="0" err="1"/>
              <a:t>name.module</a:t>
            </a:r>
            <a:r>
              <a:rPr lang="en-US" altLang="ko-KR" dirty="0"/>
              <a:t> name".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0" y="2546080"/>
            <a:ext cx="5086350" cy="1200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59869" y="3647774"/>
            <a:ext cx="2701992" cy="400110"/>
            <a:chOff x="259869" y="3647774"/>
            <a:chExt cx="2701992" cy="40011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9869" y="3647774"/>
              <a:ext cx="1768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96577" y="3647774"/>
            <a:ext cx="1696298" cy="400110"/>
            <a:chOff x="587847" y="3643795"/>
            <a:chExt cx="1696298" cy="40011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152939" y="3663560"/>
              <a:ext cx="566114" cy="3979"/>
            </a:xfrm>
            <a:prstGeom prst="line">
              <a:avLst/>
            </a:prstGeom>
            <a:ln w="762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87847" y="3643795"/>
              <a:ext cx="1696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 name</a:t>
              </a:r>
              <a:endParaRPr lang="ko-KR" altLang="en-US" sz="2000" dirty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52448" y="3666549"/>
            <a:ext cx="2339125" cy="400110"/>
            <a:chOff x="-706369" y="4183954"/>
            <a:chExt cx="2339125" cy="400110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-706369" y="4184944"/>
              <a:ext cx="759917" cy="1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166134" y="4183954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 name</a:t>
              </a:r>
              <a:endParaRPr lang="ko-KR" altLang="en-US" sz="2000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0" y="1670983"/>
            <a:ext cx="5129363" cy="240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Python package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 import a module, try "</a:t>
            </a:r>
            <a:r>
              <a:rPr lang="en-US" altLang="ko-KR" dirty="0"/>
              <a:t>from </a:t>
            </a:r>
            <a:r>
              <a:rPr lang="en-US" altLang="ko-KR" dirty="0" smtClean="0">
                <a:solidFill>
                  <a:srgbClr val="0000CC"/>
                </a:solidFill>
              </a:rPr>
              <a:t>package</a:t>
            </a:r>
            <a:r>
              <a:rPr lang="ko-KR" altLang="en-US" dirty="0" smtClean="0"/>
              <a:t> </a:t>
            </a:r>
            <a:r>
              <a:rPr lang="en-US" altLang="ko-KR" dirty="0"/>
              <a:t>import </a:t>
            </a:r>
            <a:r>
              <a:rPr lang="en-US" altLang="ko-KR" dirty="0" smtClean="0">
                <a:solidFill>
                  <a:srgbClr val="0000CC"/>
                </a:solidFill>
              </a:rPr>
              <a:t>module</a:t>
            </a:r>
            <a:r>
              <a:rPr lang="en-US" altLang="ko-KR" dirty="0" smtClean="0"/>
              <a:t>" </a:t>
            </a:r>
          </a:p>
          <a:p>
            <a:r>
              <a:rPr lang="en-US" altLang="ko-KR" dirty="0" smtClean="0"/>
              <a:t>To import a function, try “from </a:t>
            </a:r>
            <a:r>
              <a:rPr lang="en-US" altLang="ko-KR" dirty="0" err="1" smtClean="0">
                <a:solidFill>
                  <a:srgbClr val="0000CC"/>
                </a:solidFill>
              </a:rPr>
              <a:t>package.module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import </a:t>
            </a:r>
            <a:r>
              <a:rPr lang="en-US" altLang="ko-KR" dirty="0" smtClean="0">
                <a:solidFill>
                  <a:srgbClr val="0000CC"/>
                </a:solidFill>
              </a:rPr>
              <a:t>function</a:t>
            </a:r>
            <a:r>
              <a:rPr lang="en-US" altLang="ko-KR" dirty="0" smtClean="0"/>
              <a:t>”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grpSp>
        <p:nvGrpSpPr>
          <p:cNvPr id="10" name="Group 19"/>
          <p:cNvGrpSpPr/>
          <p:nvPr/>
        </p:nvGrpSpPr>
        <p:grpSpPr>
          <a:xfrm>
            <a:off x="1561948" y="2605293"/>
            <a:ext cx="3047564" cy="402119"/>
            <a:chOff x="1152939" y="3667539"/>
            <a:chExt cx="3047564" cy="402119"/>
          </a:xfrm>
        </p:grpSpPr>
        <p:cxnSp>
          <p:nvCxnSpPr>
            <p:cNvPr id="11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2070" y="3669548"/>
              <a:ext cx="1768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942719" y="2369606"/>
            <a:ext cx="2273208" cy="400110"/>
            <a:chOff x="1152939" y="3427873"/>
            <a:chExt cx="2273208" cy="400110"/>
          </a:xfrm>
        </p:grpSpPr>
        <p:cxnSp>
          <p:nvCxnSpPr>
            <p:cNvPr id="14" name="Straight Connector 22"/>
            <p:cNvCxnSpPr/>
            <p:nvPr/>
          </p:nvCxnSpPr>
          <p:spPr>
            <a:xfrm flipV="1">
              <a:off x="1152939" y="3663560"/>
              <a:ext cx="566114" cy="3979"/>
            </a:xfrm>
            <a:prstGeom prst="line">
              <a:avLst/>
            </a:prstGeom>
            <a:ln w="762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9849" y="3427873"/>
              <a:ext cx="1696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 name</a:t>
              </a:r>
              <a:endParaRPr lang="ko-KR" altLang="en-US" sz="2000" dirty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40162" y="3688279"/>
            <a:ext cx="3597135" cy="427285"/>
            <a:chOff x="1152939" y="3667539"/>
            <a:chExt cx="3597135" cy="427285"/>
          </a:xfrm>
        </p:grpSpPr>
        <p:cxnSp>
          <p:nvCxnSpPr>
            <p:cNvPr id="20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830685" y="3694714"/>
              <a:ext cx="2919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+ 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540259" y="3475208"/>
            <a:ext cx="2558807" cy="400110"/>
            <a:chOff x="-706369" y="3947272"/>
            <a:chExt cx="2558807" cy="400110"/>
          </a:xfrm>
        </p:grpSpPr>
        <p:cxnSp>
          <p:nvCxnSpPr>
            <p:cNvPr id="26" name="Straight Connector 26"/>
            <p:cNvCxnSpPr/>
            <p:nvPr/>
          </p:nvCxnSpPr>
          <p:spPr>
            <a:xfrm flipV="1">
              <a:off x="-706369" y="4184944"/>
              <a:ext cx="759917" cy="1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3548" y="3947272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 name</a:t>
              </a:r>
              <a:endParaRPr lang="ko-KR" altLang="en-US" sz="2000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60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code…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90907" y="923636"/>
            <a:ext cx="7331420" cy="55692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B050"/>
                </a:solidFill>
              </a:rPr>
              <a:t>import</a:t>
            </a:r>
            <a:r>
              <a:rPr lang="en-US" altLang="ko-KR" b="1" dirty="0"/>
              <a:t> torch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00B050"/>
                </a:solidFill>
              </a:rPr>
              <a:t>class</a:t>
            </a:r>
            <a:r>
              <a:rPr lang="en-US" altLang="ko-KR" b="1" dirty="0" smtClean="0"/>
              <a:t> </a:t>
            </a:r>
            <a:r>
              <a:rPr lang="en-US" altLang="ko-KR" b="1" dirty="0" err="1"/>
              <a:t>MyReLU</a:t>
            </a:r>
            <a:r>
              <a:rPr lang="en-US" altLang="ko-KR" b="1" dirty="0"/>
              <a:t>(</a:t>
            </a:r>
            <a:r>
              <a:rPr lang="en-US" altLang="ko-KR" b="1" dirty="0" err="1"/>
              <a:t>torch.autograd.Function</a:t>
            </a:r>
            <a:r>
              <a:rPr lang="en-US" altLang="ko-KR" b="1" dirty="0"/>
              <a:t>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   XXXX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00B050"/>
                </a:solidFill>
              </a:rPr>
              <a:t>def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/>
              <a:t>forward(</a:t>
            </a:r>
            <a:r>
              <a:rPr lang="en-US" altLang="ko-KR" b="1" dirty="0" err="1"/>
              <a:t>ctx</a:t>
            </a:r>
            <a:r>
              <a:rPr lang="en-US" altLang="ko-KR" b="1" dirty="0"/>
              <a:t>, input):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 XXXX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00B050"/>
                </a:solidFill>
              </a:rPr>
              <a:t>def</a:t>
            </a:r>
            <a:r>
              <a:rPr lang="en-US" altLang="ko-KR" b="1" dirty="0" smtClean="0">
                <a:solidFill>
                  <a:srgbClr val="0000CC"/>
                </a:solidFill>
              </a:rPr>
              <a:t> </a:t>
            </a:r>
            <a:r>
              <a:rPr lang="en-US" altLang="ko-KR" b="1" dirty="0"/>
              <a:t>backward(</a:t>
            </a:r>
            <a:r>
              <a:rPr lang="en-US" altLang="ko-KR" b="1" dirty="0" err="1"/>
              <a:t>ctx</a:t>
            </a:r>
            <a:r>
              <a:rPr lang="en-US" altLang="ko-KR" b="1" dirty="0"/>
              <a:t>, </a:t>
            </a:r>
            <a:r>
              <a:rPr lang="en-US" altLang="ko-KR" b="1" dirty="0" err="1"/>
              <a:t>grad_output</a:t>
            </a:r>
            <a:r>
              <a:rPr lang="en-US" altLang="ko-KR" b="1" dirty="0"/>
              <a:t>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XXXX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ctx.saved_tensors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grad_output.clone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[input &lt; 0] = 0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return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dtype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torch.float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4474"/>
            <a:ext cx="275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[http://busterworld.tistory.com/64 [BW</a:t>
            </a:r>
            <a:r>
              <a:rPr lang="en-US" altLang="ko-KR" sz="1200" dirty="0" smtClean="0">
                <a:ea typeface="나눔명조" panose="02020603020101020101" pitchFamily="18" charset="-127"/>
              </a:rPr>
              <a:t>]]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5889" y="1306286"/>
            <a:ext cx="823025" cy="348343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클래스는 데이터와 </a:t>
            </a:r>
            <a:r>
              <a:rPr lang="ko-KR" altLang="en-US" dirty="0"/>
              <a:t>그에 대한 처리를 하나로 정의한 </a:t>
            </a:r>
            <a:r>
              <a:rPr lang="ko-KR" altLang="en-US" dirty="0" smtClean="0"/>
              <a:t>것으로 함수와 유사 개념</a:t>
            </a:r>
            <a:endParaRPr lang="en-US" altLang="ko-KR" dirty="0"/>
          </a:p>
          <a:p>
            <a:r>
              <a:rPr lang="en-US" altLang="ko-KR" dirty="0"/>
              <a:t>A class defines data and its processing as </a:t>
            </a:r>
            <a:r>
              <a:rPr lang="en-US" altLang="ko-KR" dirty="0" smtClean="0"/>
              <a:t>one group</a:t>
            </a:r>
          </a:p>
          <a:p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764019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"""XXXXXXXX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91120" y="2374534"/>
            <a:ext cx="2081870" cy="400110"/>
            <a:chOff x="2250679" y="1400146"/>
            <a:chExt cx="2081870" cy="40011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250679" y="1600201"/>
              <a:ext cx="635640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6319" y="1400146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name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6563646"/>
            <a:ext cx="2328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http://www.dongwun.com/tc/142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6895" y="3708255"/>
            <a:ext cx="1898317" cy="2619951"/>
            <a:chOff x="86895" y="3708255"/>
            <a:chExt cx="1898317" cy="2619951"/>
          </a:xfrm>
        </p:grpSpPr>
        <p:sp>
          <p:nvSpPr>
            <p:cNvPr id="17" name="TextBox 16"/>
            <p:cNvSpPr txBox="1"/>
            <p:nvPr/>
          </p:nvSpPr>
          <p:spPr>
            <a:xfrm>
              <a:off x="86895" y="4589575"/>
              <a:ext cx="150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Description code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" name="왼쪽 중괄호 2"/>
            <p:cNvSpPr/>
            <p:nvPr/>
          </p:nvSpPr>
          <p:spPr>
            <a:xfrm>
              <a:off x="1714086" y="3708255"/>
              <a:ext cx="271126" cy="2619951"/>
            </a:xfrm>
            <a:prstGeom prst="leftBrace">
              <a:avLst>
                <a:gd name="adj1" fmla="val 34499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55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</a:t>
            </a:r>
            <a:r>
              <a:rPr lang="en-US" altLang="ko-KR" dirty="0"/>
              <a:t>(method): </a:t>
            </a:r>
            <a:r>
              <a:rPr lang="ko-KR" altLang="en-US" dirty="0"/>
              <a:t>클래스의 행위를 표현하는 것으로 클래스 내의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Method is a </a:t>
            </a:r>
            <a:r>
              <a:rPr lang="en-US" altLang="ko-KR" dirty="0"/>
              <a:t>function in a class </a:t>
            </a:r>
            <a:r>
              <a:rPr lang="en-US" altLang="ko-KR" dirty="0" smtClean="0"/>
              <a:t>expressing </a:t>
            </a:r>
            <a:r>
              <a:rPr lang="en-US" altLang="ko-KR" dirty="0"/>
              <a:t>the behavior of the class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Method: member </a:t>
            </a:r>
            <a:r>
              <a:rPr lang="en-US" altLang="ko-KR" dirty="0"/>
              <a:t>of Python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80243" y="4258064"/>
            <a:ext cx="1357414" cy="1600200"/>
            <a:chOff x="580243" y="4005943"/>
            <a:chExt cx="1357414" cy="1600200"/>
          </a:xfrm>
        </p:grpSpPr>
        <p:sp>
          <p:nvSpPr>
            <p:cNvPr id="20" name="TextBox 19"/>
            <p:cNvSpPr txBox="1"/>
            <p:nvPr/>
          </p:nvSpPr>
          <p:spPr>
            <a:xfrm>
              <a:off x="580243" y="4605988"/>
              <a:ext cx="1077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Method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1741716" y="4005943"/>
              <a:ext cx="195941" cy="1600200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64019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"""XXXXXXXX</a:t>
            </a:r>
          </a:p>
          <a:p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변수</a:t>
            </a:r>
            <a:r>
              <a:rPr lang="en-US" altLang="ko-KR" dirty="0"/>
              <a:t> (class 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메서드 </a:t>
            </a:r>
            <a:r>
              <a:rPr lang="ko-KR" altLang="en-US" dirty="0"/>
              <a:t>밖에 존재하는 </a:t>
            </a:r>
            <a:r>
              <a:rPr lang="ko-KR" altLang="en-US" dirty="0" smtClean="0"/>
              <a:t>변수로 </a:t>
            </a:r>
            <a:r>
              <a:rPr lang="en-US" altLang="ko-KR" dirty="0" smtClean="0"/>
              <a:t>"</a:t>
            </a:r>
            <a:r>
              <a:rPr lang="ko-KR" altLang="en-US" dirty="0"/>
              <a:t>클래스명</a:t>
            </a:r>
            <a:r>
              <a:rPr lang="en-US" altLang="ko-KR" dirty="0"/>
              <a:t>.</a:t>
            </a:r>
            <a:r>
              <a:rPr lang="ko-KR" altLang="en-US" dirty="0"/>
              <a:t>변수명</a:t>
            </a:r>
            <a:r>
              <a:rPr lang="en-US" altLang="ko-KR" dirty="0"/>
              <a:t>" </a:t>
            </a:r>
            <a:r>
              <a:rPr lang="ko-KR" altLang="en-US" dirty="0"/>
              <a:t>으로 엑세스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variables is defined outside the method by “</a:t>
            </a:r>
            <a:r>
              <a:rPr lang="en-US" altLang="ko-KR" dirty="0" err="1" smtClean="0"/>
              <a:t>class.variable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4018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"""XXXXXXXX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count = 0</a:t>
            </a:r>
            <a:endParaRPr lang="en-US" altLang="ko-KR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54289" y="3044948"/>
            <a:ext cx="5303459" cy="549365"/>
            <a:chOff x="3254289" y="3044948"/>
            <a:chExt cx="5303459" cy="549365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3254289" y="3310759"/>
              <a:ext cx="860511" cy="283554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52989" y="3044948"/>
              <a:ext cx="4504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variable, accessed by ‘</a:t>
              </a:r>
              <a:r>
                <a:rPr lang="en-US" altLang="ko-KR" sz="2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Bdb.count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62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Feedback from Capstone 1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855" y="923636"/>
            <a:ext cx="8505265" cy="556923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Pros</a:t>
            </a:r>
          </a:p>
          <a:p>
            <a:pPr lvl="1"/>
            <a:r>
              <a:rPr lang="en-US" altLang="ko-KR" dirty="0" smtClean="0"/>
              <a:t>Challenging, fruitful curriculum </a:t>
            </a:r>
          </a:p>
          <a:p>
            <a:pPr lvl="1"/>
            <a:r>
              <a:rPr lang="ko-KR" altLang="en-US" dirty="0" smtClean="0"/>
              <a:t>도전적이지만 많은 것을 배울 수 있었음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Excellent TA support </a:t>
            </a:r>
            <a:r>
              <a:rPr lang="ko-KR" altLang="en-US" dirty="0" smtClean="0"/>
              <a:t>조교들의 지원에 감사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Cons</a:t>
            </a:r>
          </a:p>
          <a:p>
            <a:pPr lvl="1"/>
            <a:r>
              <a:rPr lang="en-US" altLang="ko-KR" dirty="0" smtClean="0"/>
              <a:t>Nonsystematic coding curriculum </a:t>
            </a:r>
            <a:r>
              <a:rPr lang="ko-KR" altLang="en-US" dirty="0" smtClean="0"/>
              <a:t>소프트웨어에 대한 체계적 교육이 없어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 consuming coding and debugging </a:t>
            </a:r>
            <a:r>
              <a:rPr lang="ko-KR" altLang="en-US" dirty="0" smtClean="0"/>
              <a:t>프로그래밍에 시간이 너무 많이 할애 되었음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Rule changes </a:t>
            </a:r>
            <a:r>
              <a:rPr lang="ko-KR" altLang="en-US" dirty="0" smtClean="0"/>
              <a:t>규정 등의 변경에 대한 불만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7855" y="2896302"/>
            <a:ext cx="8606760" cy="231180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7854" y="923636"/>
            <a:ext cx="8497005" cy="5569239"/>
          </a:xfrm>
        </p:spPr>
        <p:txBody>
          <a:bodyPr>
            <a:normAutofit/>
          </a:bodyPr>
          <a:lstStyle/>
          <a:p>
            <a:r>
              <a:rPr lang="ko-KR" altLang="en-US" dirty="0"/>
              <a:t>인스턴스 변수</a:t>
            </a:r>
            <a:r>
              <a:rPr lang="en-US" altLang="ko-KR" dirty="0"/>
              <a:t>(Instant </a:t>
            </a:r>
            <a:r>
              <a:rPr lang="en-US" altLang="ko-KR" dirty="0" smtClean="0"/>
              <a:t>variable)</a:t>
            </a:r>
            <a:r>
              <a:rPr lang="ko-KR" altLang="en-US" dirty="0" smtClean="0"/>
              <a:t>는 메서드 </a:t>
            </a:r>
            <a:r>
              <a:rPr lang="ko-KR" altLang="en-US" dirty="0"/>
              <a:t>안에서 사용되면서 </a:t>
            </a:r>
            <a:r>
              <a:rPr lang="en-US" altLang="ko-KR" dirty="0"/>
              <a:t>"self.</a:t>
            </a:r>
            <a:r>
              <a:rPr lang="ko-KR" altLang="en-US" dirty="0"/>
              <a:t>변수명</a:t>
            </a:r>
            <a:r>
              <a:rPr lang="en-US" altLang="ko-KR" dirty="0"/>
              <a:t>"</a:t>
            </a:r>
            <a:r>
              <a:rPr lang="ko-KR" altLang="en-US" dirty="0"/>
              <a:t>처럼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Instant variable is used </a:t>
            </a:r>
            <a:r>
              <a:rPr lang="en-US" altLang="ko-KR" dirty="0"/>
              <a:t>in a method, such as "</a:t>
            </a:r>
            <a:r>
              <a:rPr lang="en-US" altLang="ko-KR" dirty="0" err="1"/>
              <a:t>self.variable</a:t>
            </a:r>
            <a:r>
              <a:rPr lang="en-US" altLang="ko-KR" dirty="0" smtClean="0"/>
              <a:t>"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64018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"""XXXXXXXX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89457" y="4393871"/>
            <a:ext cx="2353269" cy="1000155"/>
            <a:chOff x="-415611" y="4005943"/>
            <a:chExt cx="2353269" cy="1000155"/>
          </a:xfrm>
        </p:grpSpPr>
        <p:sp>
          <p:nvSpPr>
            <p:cNvPr id="20" name="TextBox 19"/>
            <p:cNvSpPr txBox="1"/>
            <p:nvPr/>
          </p:nvSpPr>
          <p:spPr>
            <a:xfrm>
              <a:off x="-415611" y="4305965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Instance variable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1740806" y="4005943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45874" y="3504026"/>
            <a:ext cx="6640619" cy="1015663"/>
            <a:chOff x="2245874" y="3504026"/>
            <a:chExt cx="6640619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5429727" y="3504026"/>
              <a:ext cx="34567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initializer that sets the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Instance variable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Initialize the object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245874" y="4393871"/>
              <a:ext cx="318385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9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" y="3138898"/>
            <a:ext cx="5805303" cy="3071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29" y="3138899"/>
            <a:ext cx="3483744" cy="3071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in Python Class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클래스를 사용하기 위해 객체</a:t>
            </a:r>
            <a:r>
              <a:rPr lang="en-US" altLang="ko-KR" dirty="0"/>
              <a:t>(Object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생성해야 하며 </a:t>
            </a:r>
            <a:r>
              <a:rPr lang="en-US" altLang="ko-KR" dirty="0" smtClean="0"/>
              <a:t>"</a:t>
            </a:r>
            <a:r>
              <a:rPr lang="ko-KR" altLang="en-US" dirty="0"/>
              <a:t>객체변수명 </a:t>
            </a:r>
            <a:r>
              <a:rPr lang="en-US" altLang="ko-KR" dirty="0"/>
              <a:t>= </a:t>
            </a:r>
            <a:r>
              <a:rPr lang="ko-KR" altLang="en-US" dirty="0"/>
              <a:t>클래스명</a:t>
            </a:r>
            <a:r>
              <a:rPr lang="en-US" altLang="ko-KR" dirty="0"/>
              <a:t>()"</a:t>
            </a:r>
            <a:r>
              <a:rPr lang="ko-KR" altLang="en-US" dirty="0"/>
              <a:t>과 같이 클래스명을 함수 호출하는 것처럼 사용하면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/>
              <a:t>To use a class, you first need to create an object from the class. To create an object in Python, use the class name as if you were calling a function like "object variable name = class name </a:t>
            </a:r>
            <a:r>
              <a:rPr lang="en-US" altLang="ko-KR" dirty="0" smtClean="0"/>
              <a:t>()".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242326" y="4321153"/>
            <a:ext cx="137697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733097" y="3138898"/>
            <a:ext cx="4298778" cy="668474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1414" y="3948454"/>
            <a:ext cx="4298778" cy="2363133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Connector 10"/>
          <p:cNvCxnSpPr/>
          <p:nvPr/>
        </p:nvCxnSpPr>
        <p:spPr>
          <a:xfrm>
            <a:off x="1678797" y="4725801"/>
            <a:ext cx="1056520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/>
          <p:cNvCxnSpPr/>
          <p:nvPr/>
        </p:nvCxnSpPr>
        <p:spPr>
          <a:xfrm>
            <a:off x="1678797" y="5169863"/>
            <a:ext cx="1695024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/>
          <p:cNvCxnSpPr/>
          <p:nvPr/>
        </p:nvCxnSpPr>
        <p:spPr>
          <a:xfrm>
            <a:off x="6518652" y="4259493"/>
            <a:ext cx="136516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719824" y="2441768"/>
            <a:ext cx="3301575" cy="1265166"/>
            <a:chOff x="5719824" y="2441768"/>
            <a:chExt cx="3301575" cy="1265166"/>
          </a:xfrm>
        </p:grpSpPr>
        <p:grpSp>
          <p:nvGrpSpPr>
            <p:cNvPr id="13" name="Group 12"/>
            <p:cNvGrpSpPr/>
            <p:nvPr/>
          </p:nvGrpSpPr>
          <p:grpSpPr>
            <a:xfrm>
              <a:off x="5719824" y="2441768"/>
              <a:ext cx="3301575" cy="1265166"/>
              <a:chOff x="5719824" y="2441768"/>
              <a:chExt cx="3301575" cy="1265166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5719824" y="3706934"/>
                <a:ext cx="2280782" cy="0"/>
              </a:xfrm>
              <a:prstGeom prst="line">
                <a:avLst/>
              </a:prstGeom>
              <a:ln w="76200">
                <a:solidFill>
                  <a:srgbClr val="0000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6439328" y="2441768"/>
                <a:ext cx="25820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Class “Rectangle” is assigned to an object “r”</a:t>
                </a:r>
                <a:endParaRPr lang="ko-KR" altLang="en-US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 flipH="1">
              <a:off x="6408683" y="3062424"/>
              <a:ext cx="446430" cy="410711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10"/>
          <p:cNvCxnSpPr/>
          <p:nvPr/>
        </p:nvCxnSpPr>
        <p:spPr>
          <a:xfrm>
            <a:off x="5836071" y="5111802"/>
            <a:ext cx="136516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Inheritance of Class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)</a:t>
            </a:r>
            <a:r>
              <a:rPr lang="ko-KR" altLang="en-US" dirty="0" smtClean="0"/>
              <a:t>클래스는 다른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 클래스로 상속되며 상속 </a:t>
            </a:r>
            <a:r>
              <a:rPr lang="ko-KR" altLang="en-US" dirty="0"/>
              <a:t>받기 위해서는 파생클래스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r>
              <a:rPr lang="ko-KR" altLang="en-US" dirty="0"/>
              <a:t>에서 클래스명 뒤에 베이스클래스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 </a:t>
            </a:r>
            <a:r>
              <a:rPr lang="ko-KR" altLang="en-US" dirty="0"/>
              <a:t>이름을 괄호와 함께 넣어 주면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To </a:t>
            </a:r>
            <a:r>
              <a:rPr lang="en-US" altLang="ko-KR" dirty="0"/>
              <a:t>inherit a class, you can put the base class (parent class) name in parentheses in the derived class (child class), followed by the class name.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36" y="2714158"/>
            <a:ext cx="4779077" cy="39057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126185" y="4886436"/>
            <a:ext cx="3578501" cy="1161797"/>
            <a:chOff x="-1640843" y="4005943"/>
            <a:chExt cx="3578501" cy="1161797"/>
          </a:xfrm>
        </p:grpSpPr>
        <p:sp>
          <p:nvSpPr>
            <p:cNvPr id="10" name="TextBox 9"/>
            <p:cNvSpPr txBox="1"/>
            <p:nvPr/>
          </p:nvSpPr>
          <p:spPr>
            <a:xfrm>
              <a:off x="-1640843" y="4152077"/>
              <a:ext cx="31202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Dog, Duck are child class that inherits the functions from parent class “Animal”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1740806" y="4005943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6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Inheritance of 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34215" y="822037"/>
            <a:ext cx="4743450" cy="4399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34215" y="5244010"/>
            <a:ext cx="5791200" cy="14552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7855" y="4760285"/>
            <a:ext cx="3656850" cy="1938992"/>
            <a:chOff x="240417" y="5251392"/>
            <a:chExt cx="3656850" cy="1938992"/>
          </a:xfrm>
        </p:grpSpPr>
        <p:sp>
          <p:nvSpPr>
            <p:cNvPr id="10" name="TextBox 9"/>
            <p:cNvSpPr txBox="1"/>
            <p:nvPr/>
          </p:nvSpPr>
          <p:spPr>
            <a:xfrm>
              <a:off x="240417" y="5251392"/>
              <a:ext cx="3233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자식클래스는 부모클래스의 </a:t>
              </a:r>
              <a:r>
                <a: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멤버들을 호출하거나 사용할 수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있다 </a:t>
              </a:r>
              <a:endPara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r"/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Child </a:t>
              </a:r>
              <a:r>
                <a:rPr lang="en-US" altLang="ko-KR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classes can call or use members of the 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parent class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3700415" y="5962672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515194" y="6021732"/>
            <a:ext cx="1004661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62128" y="1778360"/>
            <a:ext cx="1186272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15194" y="6261339"/>
            <a:ext cx="737031" cy="9205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62128" y="2070353"/>
            <a:ext cx="1186272" cy="0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15194" y="6566299"/>
            <a:ext cx="737031" cy="9205"/>
          </a:xfrm>
          <a:prstGeom prst="line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2128" y="3748962"/>
            <a:ext cx="1305218" cy="0"/>
          </a:xfrm>
          <a:prstGeom prst="line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2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 : week 1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review</a:t>
            </a:r>
          </a:p>
          <a:p>
            <a:r>
              <a:rPr lang="en-US" altLang="ko-KR" dirty="0" smtClean="0"/>
              <a:t>Python module, package, class coding practice</a:t>
            </a:r>
          </a:p>
          <a:p>
            <a:r>
              <a:rPr lang="en-US" altLang="ko-KR" dirty="0" err="1" smtClean="0"/>
              <a:t>PyTorch</a:t>
            </a:r>
            <a:r>
              <a:rPr lang="en-US" altLang="ko-KR" dirty="0" smtClean="0"/>
              <a:t> review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1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1.0 Machine learning </a:t>
            </a:r>
            <a:r>
              <a:rPr lang="en-US" altLang="ko-KR" dirty="0" smtClean="0"/>
              <a:t>basic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AI, Machine learning, Deep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ko-KR" dirty="0" smtClean="0"/>
              <a:t>rtificial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dirty="0" smtClean="0"/>
              <a:t>ntelligence: technique which enables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computers to mimic human behavior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0035" y="2078181"/>
            <a:ext cx="7135091" cy="4123748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B0F0"/>
                </a:solidFill>
              </a:rPr>
              <a:t>Machine learning</a:t>
            </a:r>
            <a:r>
              <a:rPr lang="en-US" altLang="ko-KR" dirty="0" smtClean="0"/>
              <a:t>: Subset of AI technique which uses statistical methods to enables </a:t>
            </a:r>
            <a:r>
              <a:rPr lang="en-US" altLang="ko-KR" dirty="0" smtClean="0">
                <a:solidFill>
                  <a:srgbClr val="00B0F0"/>
                </a:solidFill>
              </a:rPr>
              <a:t>machines to improve with experiences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26690" y="3546763"/>
            <a:ext cx="4304145" cy="2142547"/>
          </a:xfrm>
          <a:prstGeom prst="rect">
            <a:avLst/>
          </a:prstGeom>
          <a:ln w="28575">
            <a:solidFill>
              <a:srgbClr val="0000CC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00CC"/>
                </a:solidFill>
              </a:rPr>
              <a:t>Deep learning</a:t>
            </a:r>
            <a:r>
              <a:rPr lang="en-US" altLang="ko-KR" dirty="0" smtClean="0"/>
              <a:t>: Subset of ML which make the </a:t>
            </a:r>
            <a:r>
              <a:rPr lang="en-US" altLang="ko-KR" dirty="0" smtClean="0">
                <a:solidFill>
                  <a:srgbClr val="0000CC"/>
                </a:solidFill>
              </a:rPr>
              <a:t>computation of multi-layer neural networks feasible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4312"/>
            <a:ext cx="5466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추천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Youtube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기계학습</a:t>
            </a:r>
            <a:r>
              <a:rPr lang="en-US" altLang="ko-KR" sz="1200" b="1" dirty="0">
                <a:solidFill>
                  <a:srgbClr val="FF0000"/>
                </a:solidFill>
              </a:rPr>
              <a:t>(Machine learning) </a:t>
            </a:r>
            <a:r>
              <a:rPr lang="ko-KR" altLang="en-US" sz="1200" b="1" dirty="0">
                <a:solidFill>
                  <a:srgbClr val="FF0000"/>
                </a:solidFill>
              </a:rPr>
              <a:t>입문하기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강의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Terry </a:t>
            </a:r>
            <a:r>
              <a:rPr lang="en-US" altLang="ko-KR" sz="1200" b="1" dirty="0" err="1">
                <a:solidFill>
                  <a:srgbClr val="FF0000"/>
                </a:solidFill>
              </a:rPr>
              <a:t>TaeWoong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6095" y="3916272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CNN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0237" y="5378064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RNN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7833" y="5489255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LSTM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6980" y="4217926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RL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 of Machine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" y="1402596"/>
            <a:ext cx="7499927" cy="5364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2972" y="5054494"/>
            <a:ext cx="8793018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117132" y="5406842"/>
            <a:ext cx="2985949" cy="1134706"/>
            <a:chOff x="-1554312" y="4287039"/>
            <a:chExt cx="2985949" cy="1134706"/>
          </a:xfrm>
        </p:grpSpPr>
        <p:sp>
          <p:nvSpPr>
            <p:cNvPr id="13" name="Rectangle 12"/>
            <p:cNvSpPr/>
            <p:nvPr/>
          </p:nvSpPr>
          <p:spPr>
            <a:xfrm>
              <a:off x="-249382" y="4719781"/>
              <a:ext cx="1681019" cy="701964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54312" y="4287039"/>
              <a:ext cx="222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Capstone design 2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03081" y="754967"/>
            <a:ext cx="2220480" cy="1077274"/>
            <a:chOff x="-366136" y="4344471"/>
            <a:chExt cx="2220480" cy="1077274"/>
          </a:xfrm>
        </p:grpSpPr>
        <p:sp>
          <p:nvSpPr>
            <p:cNvPr id="16" name="Rectangle 15"/>
            <p:cNvSpPr/>
            <p:nvPr/>
          </p:nvSpPr>
          <p:spPr>
            <a:xfrm>
              <a:off x="-24391" y="4821029"/>
              <a:ext cx="1456028" cy="600716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366136" y="4344471"/>
              <a:ext cx="222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Capstone design 2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17132" y="2362016"/>
            <a:ext cx="7845779" cy="521069"/>
            <a:chOff x="1259026" y="2362016"/>
            <a:chExt cx="7845779" cy="521069"/>
          </a:xfrm>
        </p:grpSpPr>
        <p:sp>
          <p:nvSpPr>
            <p:cNvPr id="18" name="TextBox 17"/>
            <p:cNvSpPr txBox="1"/>
            <p:nvPr/>
          </p:nvSpPr>
          <p:spPr>
            <a:xfrm>
              <a:off x="6042748" y="2362016"/>
              <a:ext cx="3062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Train</a:t>
              </a:r>
              <a:r>
                <a:rPr lang="ko-KR" altLang="en-US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solution(label)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9026" y="2482975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Without label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6893" y="4507394"/>
            <a:ext cx="8923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Clustering         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</a:t>
            </a:r>
            <a:r>
              <a:rPr lang="en-US" altLang="ko-KR" sz="28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Classification, Regression</a:t>
            </a:r>
            <a:endParaRPr lang="ko-KR" altLang="en-US" sz="28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6983" y="5054494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Sequential actions</a:t>
            </a:r>
            <a:endParaRPr lang="ko-KR" altLang="en-US" sz="28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84433" y="5078375"/>
            <a:ext cx="4739127" cy="177962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56973" y="4053831"/>
            <a:ext cx="3221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en-US" altLang="ko-KR" sz="4800" b="1" dirty="0" smtClean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egression</a:t>
            </a:r>
            <a:endParaRPr lang="ko-KR" altLang="en-US" sz="4800" b="1" dirty="0">
              <a:solidFill>
                <a:srgbClr val="26322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1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23" grpId="1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57212" y="1271588"/>
            <a:ext cx="8329613" cy="671512"/>
          </a:xfrm>
          <a:custGeom>
            <a:avLst/>
            <a:gdLst>
              <a:gd name="connsiteX0" fmla="*/ 5472113 w 8329613"/>
              <a:gd name="connsiteY0" fmla="*/ 42862 h 671512"/>
              <a:gd name="connsiteX1" fmla="*/ 5472113 w 8329613"/>
              <a:gd name="connsiteY1" fmla="*/ 285750 h 671512"/>
              <a:gd name="connsiteX2" fmla="*/ 0 w 8329613"/>
              <a:gd name="connsiteY2" fmla="*/ 285750 h 671512"/>
              <a:gd name="connsiteX3" fmla="*/ 0 w 8329613"/>
              <a:gd name="connsiteY3" fmla="*/ 671512 h 671512"/>
              <a:gd name="connsiteX4" fmla="*/ 8329613 w 8329613"/>
              <a:gd name="connsiteY4" fmla="*/ 671512 h 671512"/>
              <a:gd name="connsiteX5" fmla="*/ 8329613 w 8329613"/>
              <a:gd name="connsiteY5" fmla="*/ 0 h 671512"/>
              <a:gd name="connsiteX6" fmla="*/ 5472113 w 8329613"/>
              <a:gd name="connsiteY6" fmla="*/ 0 h 671512"/>
              <a:gd name="connsiteX7" fmla="*/ 5472113 w 8329613"/>
              <a:gd name="connsiteY7" fmla="*/ 42862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29613" h="671512">
                <a:moveTo>
                  <a:pt x="5472113" y="42862"/>
                </a:moveTo>
                <a:lnTo>
                  <a:pt x="5472113" y="285750"/>
                </a:lnTo>
                <a:lnTo>
                  <a:pt x="0" y="285750"/>
                </a:lnTo>
                <a:lnTo>
                  <a:pt x="0" y="671512"/>
                </a:lnTo>
                <a:lnTo>
                  <a:pt x="8329613" y="671512"/>
                </a:lnTo>
                <a:lnTo>
                  <a:pt x="8329613" y="0"/>
                </a:lnTo>
                <a:lnTo>
                  <a:pt x="5472113" y="0"/>
                </a:lnTo>
                <a:lnTo>
                  <a:pt x="5472113" y="42862"/>
                </a:lnTo>
                <a:close/>
              </a:path>
            </a:pathLst>
          </a:custGeom>
          <a:solidFill>
            <a:srgbClr val="FAD2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Machine learning </a:t>
            </a:r>
            <a:r>
              <a:rPr lang="en-US" altLang="ko-KR" b="1" dirty="0" smtClean="0"/>
              <a:t>(=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evolving</a:t>
            </a:r>
            <a:r>
              <a:rPr lang="en-US" altLang="ko-KR" b="1" dirty="0" smtClean="0"/>
              <a:t> Regression)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A </a:t>
            </a:r>
            <a:r>
              <a:rPr lang="en-US" altLang="ko-KR" b="1" dirty="0"/>
              <a:t>computer program is said to learn from </a:t>
            </a:r>
            <a:r>
              <a:rPr lang="en-US" altLang="ko-KR" b="1" dirty="0">
                <a:solidFill>
                  <a:srgbClr val="0000CC"/>
                </a:solidFill>
              </a:rPr>
              <a:t>experience E</a:t>
            </a:r>
            <a:r>
              <a:rPr lang="en-US" altLang="ko-KR" b="1" dirty="0"/>
              <a:t>  </a:t>
            </a:r>
            <a:r>
              <a:rPr lang="en-US" altLang="ko-KR" dirty="0"/>
              <a:t>with respect to some class of </a:t>
            </a:r>
            <a:r>
              <a:rPr lang="en-US" altLang="ko-KR" dirty="0" smtClean="0">
                <a:solidFill>
                  <a:srgbClr val="006600"/>
                </a:solidFill>
              </a:rPr>
              <a:t>task </a:t>
            </a:r>
            <a:r>
              <a:rPr lang="en-US" altLang="ko-KR" dirty="0">
                <a:solidFill>
                  <a:srgbClr val="006600"/>
                </a:solidFill>
              </a:rPr>
              <a:t>T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A50021"/>
                </a:solidFill>
              </a:rPr>
              <a:t>performance measure P</a:t>
            </a:r>
            <a:r>
              <a:rPr lang="en-US" altLang="ko-KR" dirty="0"/>
              <a:t>, </a:t>
            </a:r>
            <a:r>
              <a:rPr lang="en-US" altLang="ko-KR" b="1" dirty="0"/>
              <a:t>if its performance at task in </a:t>
            </a:r>
            <a:r>
              <a:rPr lang="en-US" altLang="ko-KR" b="1" dirty="0">
                <a:solidFill>
                  <a:srgbClr val="006600"/>
                </a:solidFill>
              </a:rPr>
              <a:t>T</a:t>
            </a:r>
            <a:r>
              <a:rPr lang="en-US" altLang="ko-KR" b="1" dirty="0"/>
              <a:t>, as measured by </a:t>
            </a:r>
            <a:r>
              <a:rPr lang="en-US" altLang="ko-KR" b="1" dirty="0">
                <a:solidFill>
                  <a:srgbClr val="A50021"/>
                </a:solidFill>
              </a:rPr>
              <a:t>P</a:t>
            </a:r>
            <a:r>
              <a:rPr lang="en-US" altLang="ko-KR" b="1" dirty="0"/>
              <a:t>, improves with experience </a:t>
            </a:r>
            <a:r>
              <a:rPr lang="en-US" altLang="ko-KR" b="1" dirty="0">
                <a:solidFill>
                  <a:srgbClr val="0000CC"/>
                </a:solidFill>
              </a:rPr>
              <a:t>E</a:t>
            </a:r>
            <a:r>
              <a:rPr lang="en-US" altLang="ko-KR" dirty="0"/>
              <a:t>. (Mitchell, 1997</a:t>
            </a:r>
            <a:r>
              <a:rPr lang="en-US" altLang="ko-KR" dirty="0" smtClean="0"/>
              <a:t>)</a:t>
            </a:r>
          </a:p>
          <a:p>
            <a:r>
              <a:rPr lang="en-US" altLang="ko-KR" b="1" dirty="0">
                <a:solidFill>
                  <a:srgbClr val="006600"/>
                </a:solidFill>
              </a:rPr>
              <a:t>Task : classification, regression, clustering</a:t>
            </a:r>
          </a:p>
          <a:p>
            <a:r>
              <a:rPr lang="en-US" altLang="ko-KR" dirty="0" smtClean="0">
                <a:solidFill>
                  <a:srgbClr val="A50021"/>
                </a:solidFill>
              </a:rPr>
              <a:t>Performance (loss function): errors, distance</a:t>
            </a:r>
          </a:p>
          <a:p>
            <a:r>
              <a:rPr lang="en-US" altLang="ko-KR" dirty="0" smtClean="0">
                <a:solidFill>
                  <a:srgbClr val="0000CC"/>
                </a:solidFill>
              </a:rPr>
              <a:t>Experience: data (labeled, unlabeled)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" y="6488668"/>
            <a:ext cx="721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www.youtube.com/watch?v=j3za7nv7RfI</a:t>
            </a:r>
            <a:r>
              <a:rPr lang="en-US" altLang="ko-KR" sz="1200" dirty="0" smtClean="0"/>
              <a:t>, images from google</a:t>
            </a:r>
            <a:endParaRPr lang="ko-KR" alt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6" y="3640879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6" y="3447024"/>
            <a:ext cx="2466975" cy="2235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7136" y="5577795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Rate of correct answers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934" y="3622494"/>
            <a:ext cx="1733550" cy="1905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850" y="3598180"/>
            <a:ext cx="1666875" cy="186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87373" y="5638320"/>
            <a:ext cx="258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Distance(=regression error) from model (y = f(x</a:t>
            </a:r>
            <a:r>
              <a:rPr lang="en-US" altLang="ko-KR" sz="1600" baseline="300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))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788647" y="4244866"/>
            <a:ext cx="474561" cy="573096"/>
            <a:chOff x="3788647" y="4244866"/>
            <a:chExt cx="474561" cy="573096"/>
          </a:xfrm>
        </p:grpSpPr>
        <p:cxnSp>
          <p:nvCxnSpPr>
            <p:cNvPr id="18" name="직선 화살표 연결선 17"/>
            <p:cNvCxnSpPr/>
            <p:nvPr/>
          </p:nvCxnSpPr>
          <p:spPr>
            <a:xfrm flipV="1">
              <a:off x="3925614" y="4351283"/>
              <a:ext cx="0" cy="212834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3788647" y="4244866"/>
              <a:ext cx="0" cy="373433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4051006" y="4405948"/>
              <a:ext cx="0" cy="15816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V="1">
              <a:off x="4177363" y="4314168"/>
              <a:ext cx="0" cy="24994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4086695" y="4564117"/>
              <a:ext cx="0" cy="212834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4010495" y="4579567"/>
              <a:ext cx="0" cy="238395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4154213" y="4579567"/>
              <a:ext cx="0" cy="15816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4263208" y="4568013"/>
              <a:ext cx="0" cy="102372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625443" y="3861707"/>
            <a:ext cx="1189272" cy="1412139"/>
            <a:chOff x="7625443" y="3861707"/>
            <a:chExt cx="1189272" cy="1412139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7625443" y="3861707"/>
              <a:ext cx="580672" cy="756591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7965817" y="4618299"/>
              <a:ext cx="240298" cy="655547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8206115" y="4618299"/>
              <a:ext cx="608600" cy="0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7822915" y="3975735"/>
            <a:ext cx="557192" cy="493673"/>
            <a:chOff x="7822915" y="3975735"/>
            <a:chExt cx="557192" cy="493673"/>
          </a:xfrm>
        </p:grpSpPr>
        <p:cxnSp>
          <p:nvCxnSpPr>
            <p:cNvPr id="44" name="직선 화살표 연결선 43"/>
            <p:cNvCxnSpPr/>
            <p:nvPr/>
          </p:nvCxnSpPr>
          <p:spPr>
            <a:xfrm flipV="1">
              <a:off x="7890951" y="4084576"/>
              <a:ext cx="195015" cy="148891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8111671" y="4265307"/>
              <a:ext cx="268436" cy="204101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V="1">
              <a:off x="7822915" y="3975735"/>
              <a:ext cx="248273" cy="179817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8023408" y="4228896"/>
              <a:ext cx="206120" cy="149525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V="1">
              <a:off x="8067942" y="4306444"/>
              <a:ext cx="163956" cy="119438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7934978" y="4155552"/>
              <a:ext cx="185795" cy="126123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6247922" y="5653279"/>
            <a:ext cx="28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Distance from lines (S</a:t>
            </a:r>
            <a:r>
              <a:rPr lang="en-US" altLang="ko-KR" sz="16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upporting Vector Machine</a:t>
            </a:r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6413500" y="6238054"/>
            <a:ext cx="2519877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506" y="3180463"/>
            <a:ext cx="3857625" cy="1990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Classification algorithm (1 of many!)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00CC"/>
                </a:solidFill>
              </a:rPr>
              <a:t>Support vector machine (SVM) model </a:t>
            </a:r>
            <a:r>
              <a:rPr lang="en-US" altLang="ko-KR" dirty="0" smtClean="0"/>
              <a:t>is </a:t>
            </a:r>
            <a:r>
              <a:rPr lang="en-US" altLang="ko-KR" dirty="0"/>
              <a:t>a representation of the examples as points in space, mapped so that </a:t>
            </a:r>
            <a:r>
              <a:rPr lang="en-US" altLang="ko-KR" dirty="0">
                <a:solidFill>
                  <a:srgbClr val="A50021"/>
                </a:solidFill>
              </a:rPr>
              <a:t>the examples of the separate categories are divided by a clear gap that is as wide as possible. </a:t>
            </a:r>
            <a:endParaRPr lang="en-US" altLang="ko-KR" dirty="0" smtClean="0">
              <a:solidFill>
                <a:srgbClr val="A5002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9110" y="6586636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8" y="2316012"/>
            <a:ext cx="4311055" cy="3693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412261" y="2043220"/>
            <a:ext cx="450025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supporting vectors?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575707" y="3145081"/>
            <a:ext cx="1436914" cy="2408464"/>
          </a:xfrm>
          <a:prstGeom prst="line">
            <a:avLst/>
          </a:prstGeom>
          <a:ln w="381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098531" y="2933612"/>
            <a:ext cx="1436914" cy="2408464"/>
          </a:xfrm>
          <a:prstGeom prst="line">
            <a:avLst/>
          </a:prstGeom>
          <a:ln w="381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12262" y="2584780"/>
            <a:ext cx="466362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a character(s) that separates the data for classification?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5349014" y="3945153"/>
            <a:ext cx="2269586" cy="2203012"/>
            <a:chOff x="5854075" y="3902529"/>
            <a:chExt cx="2269586" cy="2203012"/>
          </a:xfrm>
        </p:grpSpPr>
        <p:sp>
          <p:nvSpPr>
            <p:cNvPr id="40" name="타원 39"/>
            <p:cNvSpPr/>
            <p:nvPr/>
          </p:nvSpPr>
          <p:spPr>
            <a:xfrm>
              <a:off x="6392636" y="390252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309460" y="427959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3158" y="42499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6742838" y="452824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893333" y="482836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6493832" y="514825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6225771" y="533866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274442" y="57330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595208" y="57845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009162" y="587634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153928" y="4949476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305544" y="603206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045901" y="41213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331002" y="4187068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096828" y="4499245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458561" y="44625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7708504" y="456599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597657" y="480983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532039" y="503430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6940449" y="514287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599264" y="5408143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6821086" y="5626157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7149014" y="560853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7331002" y="517266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7671135" y="530377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7883813" y="500992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897767" y="42845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854075" y="45891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02567" y="45893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6394373" y="483052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4989" y="51428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6083828" y="490439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996311" y="578618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8050183" y="469490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7877810" y="432723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7440203" y="5571794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114840" y="5391647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392293" y="4784509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자유형 78"/>
          <p:cNvSpPr/>
          <p:nvPr/>
        </p:nvSpPr>
        <p:spPr>
          <a:xfrm>
            <a:off x="5875289" y="4414160"/>
            <a:ext cx="1991704" cy="1797454"/>
          </a:xfrm>
          <a:custGeom>
            <a:avLst/>
            <a:gdLst>
              <a:gd name="connsiteX0" fmla="*/ 1991704 w 1991704"/>
              <a:gd name="connsiteY0" fmla="*/ 867288 h 1797454"/>
              <a:gd name="connsiteX1" fmla="*/ 1518739 w 1991704"/>
              <a:gd name="connsiteY1" fmla="*/ 488916 h 1797454"/>
              <a:gd name="connsiteX2" fmla="*/ 1179780 w 1991704"/>
              <a:gd name="connsiteY2" fmla="*/ 354909 h 1797454"/>
              <a:gd name="connsiteX3" fmla="*/ 959063 w 1991704"/>
              <a:gd name="connsiteY3" fmla="*/ 181488 h 1797454"/>
              <a:gd name="connsiteX4" fmla="*/ 825056 w 1991704"/>
              <a:gd name="connsiteY4" fmla="*/ 8068 h 1797454"/>
              <a:gd name="connsiteX5" fmla="*/ 359973 w 1991704"/>
              <a:gd name="connsiteY5" fmla="*/ 47481 h 1797454"/>
              <a:gd name="connsiteX6" fmla="*/ 162904 w 1991704"/>
              <a:gd name="connsiteY6" fmla="*/ 213019 h 1797454"/>
              <a:gd name="connsiteX7" fmla="*/ 328442 w 1991704"/>
              <a:gd name="connsiteY7" fmla="*/ 536212 h 1797454"/>
              <a:gd name="connsiteX8" fmla="*/ 44663 w 1991704"/>
              <a:gd name="connsiteY8" fmla="*/ 709633 h 1797454"/>
              <a:gd name="connsiteX9" fmla="*/ 13132 w 1991704"/>
              <a:gd name="connsiteY9" fmla="*/ 961881 h 1797454"/>
              <a:gd name="connsiteX10" fmla="*/ 170787 w 1991704"/>
              <a:gd name="connsiteY10" fmla="*/ 1245661 h 1797454"/>
              <a:gd name="connsiteX11" fmla="*/ 493980 w 1991704"/>
              <a:gd name="connsiteY11" fmla="*/ 1151068 h 1797454"/>
              <a:gd name="connsiteX12" fmla="*/ 832939 w 1991704"/>
              <a:gd name="connsiteY12" fmla="*/ 1206247 h 1797454"/>
              <a:gd name="connsiteX13" fmla="*/ 974828 w 1991704"/>
              <a:gd name="connsiteY13" fmla="*/ 1363902 h 1797454"/>
              <a:gd name="connsiteX14" fmla="*/ 1140366 w 1991704"/>
              <a:gd name="connsiteY14" fmla="*/ 1797454 h 17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91704" h="1797454">
                <a:moveTo>
                  <a:pt x="1991704" y="867288"/>
                </a:moveTo>
                <a:cubicBezTo>
                  <a:pt x="1822882" y="720800"/>
                  <a:pt x="1654060" y="574312"/>
                  <a:pt x="1518739" y="488916"/>
                </a:cubicBezTo>
                <a:cubicBezTo>
                  <a:pt x="1383418" y="403520"/>
                  <a:pt x="1273059" y="406147"/>
                  <a:pt x="1179780" y="354909"/>
                </a:cubicBezTo>
                <a:cubicBezTo>
                  <a:pt x="1086501" y="303671"/>
                  <a:pt x="1018184" y="239295"/>
                  <a:pt x="959063" y="181488"/>
                </a:cubicBezTo>
                <a:cubicBezTo>
                  <a:pt x="899942" y="123681"/>
                  <a:pt x="924904" y="30402"/>
                  <a:pt x="825056" y="8068"/>
                </a:cubicBezTo>
                <a:cubicBezTo>
                  <a:pt x="725208" y="-14267"/>
                  <a:pt x="470332" y="13322"/>
                  <a:pt x="359973" y="47481"/>
                </a:cubicBezTo>
                <a:cubicBezTo>
                  <a:pt x="249614" y="81639"/>
                  <a:pt x="168159" y="131564"/>
                  <a:pt x="162904" y="213019"/>
                </a:cubicBezTo>
                <a:cubicBezTo>
                  <a:pt x="157649" y="294474"/>
                  <a:pt x="348149" y="453443"/>
                  <a:pt x="328442" y="536212"/>
                </a:cubicBezTo>
                <a:cubicBezTo>
                  <a:pt x="308735" y="618981"/>
                  <a:pt x="97215" y="638688"/>
                  <a:pt x="44663" y="709633"/>
                </a:cubicBezTo>
                <a:cubicBezTo>
                  <a:pt x="-7889" y="780578"/>
                  <a:pt x="-7889" y="872543"/>
                  <a:pt x="13132" y="961881"/>
                </a:cubicBezTo>
                <a:cubicBezTo>
                  <a:pt x="34153" y="1051219"/>
                  <a:pt x="90646" y="1214130"/>
                  <a:pt x="170787" y="1245661"/>
                </a:cubicBezTo>
                <a:cubicBezTo>
                  <a:pt x="250928" y="1277192"/>
                  <a:pt x="383621" y="1157637"/>
                  <a:pt x="493980" y="1151068"/>
                </a:cubicBezTo>
                <a:cubicBezTo>
                  <a:pt x="604339" y="1144499"/>
                  <a:pt x="752798" y="1170775"/>
                  <a:pt x="832939" y="1206247"/>
                </a:cubicBezTo>
                <a:cubicBezTo>
                  <a:pt x="913080" y="1241719"/>
                  <a:pt x="923590" y="1265368"/>
                  <a:pt x="974828" y="1363902"/>
                </a:cubicBezTo>
                <a:cubicBezTo>
                  <a:pt x="1026066" y="1462436"/>
                  <a:pt x="1083216" y="1629945"/>
                  <a:pt x="1140366" y="1797454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9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Plans for Capstone 2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Pros</a:t>
            </a: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Challenging, fruitful curriculum 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도전적이지만 많은 것을 배울 수 있었음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Excellent TA support </a:t>
            </a:r>
            <a:r>
              <a:rPr lang="ko-KR" altLang="en-US" dirty="0" smtClean="0">
                <a:solidFill>
                  <a:srgbClr val="0000CC"/>
                </a:solidFill>
              </a:rPr>
              <a:t>조교들의 지원에 감사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Attempt to improve the Cons</a:t>
            </a:r>
          </a:p>
          <a:p>
            <a:pPr lvl="1"/>
            <a:r>
              <a:rPr lang="en-US" altLang="ko-KR" dirty="0" smtClean="0"/>
              <a:t>Programming for autonomous system ME491 </a:t>
            </a:r>
            <a:r>
              <a:rPr lang="ko-KR" altLang="en-US" dirty="0" smtClean="0"/>
              <a:t>창시구프로그래밍 교육 및 실습</a:t>
            </a: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Rule setting: TA pre-runs (software wise)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093" y="4617004"/>
            <a:ext cx="836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The changes in rule (if any) would be introduced to make your life easy !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7855" y="2896302"/>
            <a:ext cx="8606760" cy="231180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3566" y="5166937"/>
            <a:ext cx="2257425" cy="1443923"/>
            <a:chOff x="5001956" y="4167660"/>
            <a:chExt cx="2257425" cy="144392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956" y="4167660"/>
              <a:ext cx="2257425" cy="10096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91261" y="5211473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Gill Sans MT" panose="020B0502020104020203" pitchFamily="34" charset="0"/>
                  <a:ea typeface="나눔명조" panose="02020603020101020101" pitchFamily="18" charset="-127"/>
                </a:rPr>
                <a:t>Input space</a:t>
              </a:r>
              <a:endParaRPr lang="ko-KR" altLang="en-US" sz="2000" dirty="0">
                <a:latin typeface="Gill Sans MT" panose="020B0502020104020203" pitchFamily="34" charset="0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22752" y="4549725"/>
            <a:ext cx="1608710" cy="2042960"/>
            <a:chOff x="7322127" y="3559620"/>
            <a:chExt cx="1608710" cy="20429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127" y="3559620"/>
              <a:ext cx="1600200" cy="159067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322127" y="5202470"/>
              <a:ext cx="1608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Gill Sans MT" panose="020B0502020104020203" pitchFamily="34" charset="0"/>
                  <a:ea typeface="나눔명조" panose="02020603020101020101" pitchFamily="18" charset="-127"/>
                </a:rPr>
                <a:t>Feature space</a:t>
              </a:r>
              <a:endParaRPr lang="ko-KR" altLang="en-US" sz="2000" dirty="0">
                <a:latin typeface="Gill Sans MT" panose="020B0502020104020203" pitchFamily="34" charset="0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ko-KR" altLang="en-US" dirty="0" err="1" smtClean="0"/>
              <a:t>머신러닝에서</a:t>
            </a:r>
            <a:r>
              <a:rPr lang="ko-KR" altLang="en-US" dirty="0" smtClean="0"/>
              <a:t> </a:t>
            </a:r>
            <a:r>
              <a:rPr lang="ko-KR" altLang="en-US" dirty="0"/>
              <a:t>판별하고자 하는 데이터에 대해서 판별의 근거로 활용할 수 있는 데이터의 특징들을 </a:t>
            </a:r>
            <a:r>
              <a:rPr lang="en-US" altLang="ko-KR" dirty="0">
                <a:solidFill>
                  <a:srgbClr val="0000CC"/>
                </a:solidFill>
              </a:rPr>
              <a:t>feature</a:t>
            </a:r>
            <a:r>
              <a:rPr lang="ko-KR" altLang="en-US" dirty="0"/>
              <a:t>라고 한다</a:t>
            </a:r>
            <a:endParaRPr lang="en-US" altLang="ko-KR" dirty="0"/>
          </a:p>
          <a:p>
            <a:pPr marL="342900" indent="-342900"/>
            <a:r>
              <a:rPr lang="en-US" altLang="ko-KR" dirty="0"/>
              <a:t>In machine learning and pattern recognition, a </a:t>
            </a:r>
            <a:r>
              <a:rPr lang="en-US" altLang="ko-KR" dirty="0">
                <a:solidFill>
                  <a:srgbClr val="0000CC"/>
                </a:solidFill>
              </a:rPr>
              <a:t>feature</a:t>
            </a:r>
            <a:r>
              <a:rPr lang="en-US" altLang="ko-KR" dirty="0"/>
              <a:t> is an individual measurable property or characteristic of a phenomenon being observed</a:t>
            </a:r>
          </a:p>
          <a:p>
            <a:pPr marL="342900" indent="-342900"/>
            <a:r>
              <a:rPr lang="en-US" altLang="ko-KR" dirty="0"/>
              <a:t>Choosing informative, discriminating and independent features is a crucial step for effective algorithms in </a:t>
            </a:r>
            <a:r>
              <a:rPr lang="en-US" altLang="ko-KR" dirty="0" smtClean="0"/>
              <a:t>machine learning </a:t>
            </a:r>
          </a:p>
          <a:p>
            <a:pPr marL="342900" indent="-342900"/>
            <a:r>
              <a:rPr lang="en-US" altLang="ko-KR" b="1" dirty="0">
                <a:solidFill>
                  <a:srgbClr val="0000CC"/>
                </a:solidFill>
              </a:rPr>
              <a:t>Kernel function </a:t>
            </a:r>
            <a:r>
              <a:rPr lang="en-US" altLang="ko-KR" dirty="0"/>
              <a:t>which enable the data in raw representation to operate in a high-dimensional, implicit “</a:t>
            </a:r>
            <a:r>
              <a:rPr lang="en-US" altLang="ko-KR" b="1" dirty="0">
                <a:solidFill>
                  <a:srgbClr val="0000CC"/>
                </a:solidFill>
              </a:rPr>
              <a:t>feature” space</a:t>
            </a:r>
          </a:p>
          <a:p>
            <a:pPr marL="342900" indent="-342900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32395"/>
              </p:ext>
            </p:extLst>
          </p:nvPr>
        </p:nvGraphicFramePr>
        <p:xfrm>
          <a:off x="854789" y="7990003"/>
          <a:ext cx="7143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8" name="Equation" r:id="rId6" imgW="4762440" imgH="431640" progId="Equation.DSMT4">
                  <p:embed/>
                </p:oleObj>
              </mc:Choice>
              <mc:Fallback>
                <p:oleObj name="Equation" r:id="rId6" imgW="4762440" imgH="4316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4789" y="7990003"/>
                        <a:ext cx="71437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695435" y="7551100"/>
            <a:ext cx="1164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Popular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Kernel functions: Fisher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kernel, Polynomial kernel, Radial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basis function kernel (RBF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), 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etc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145522" y="4175436"/>
            <a:ext cx="4963614" cy="2682564"/>
            <a:chOff x="4890103" y="3496233"/>
            <a:chExt cx="3533034" cy="2358320"/>
          </a:xfrm>
        </p:grpSpPr>
        <p:sp>
          <p:nvSpPr>
            <p:cNvPr id="5" name="TextBox 4"/>
            <p:cNvSpPr txBox="1"/>
            <p:nvPr/>
          </p:nvSpPr>
          <p:spPr>
            <a:xfrm>
              <a:off x="4890103" y="3496233"/>
              <a:ext cx="1708502" cy="64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Coordinate transfer, </a:t>
              </a:r>
            </a:p>
            <a:p>
              <a:r>
                <a:rPr lang="en-US" altLang="ko-KR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i.e., Kernel function </a:t>
              </a:r>
              <a:r>
                <a:rPr lang="en-US" altLang="ko-KR" sz="2400" b="1" i="1" dirty="0" smtClean="0">
                  <a:solidFill>
                    <a:srgbClr val="0000CC"/>
                  </a:solidFill>
                  <a:latin typeface="Symbol" panose="05050102010706020507" pitchFamily="18" charset="2"/>
                  <a:ea typeface="나눔명조" panose="02020603020101020101" pitchFamily="18" charset="-127"/>
                </a:rPr>
                <a:t>f</a:t>
              </a:r>
              <a:endParaRPr lang="ko-KR" altLang="en-US" b="1" i="1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37" name="원호 36"/>
            <p:cNvSpPr/>
            <p:nvPr/>
          </p:nvSpPr>
          <p:spPr>
            <a:xfrm>
              <a:off x="6209458" y="3837975"/>
              <a:ext cx="2213679" cy="2016578"/>
            </a:xfrm>
            <a:prstGeom prst="arc">
              <a:avLst>
                <a:gd name="adj1" fmla="val 11252556"/>
                <a:gd name="adj2" fmla="val 18887315"/>
              </a:avLst>
            </a:prstGeom>
            <a:ln w="3810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82240" y="4575777"/>
            <a:ext cx="2481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Then find SVM = maximize the distance from separation lines(planes)</a:t>
            </a:r>
          </a:p>
        </p:txBody>
      </p:sp>
    </p:spTree>
    <p:extLst>
      <p:ext uri="{BB962C8B-B14F-4D97-AF65-F5344CB8AC3E}">
        <p14:creationId xmlns:p14="http://schemas.microsoft.com/office/powerpoint/2010/main" val="33766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 formulation of regression</a:t>
            </a:r>
            <a:endParaRPr lang="ko-KR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163235"/>
            <a:ext cx="4191000" cy="2771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289809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77351" y="2340904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(= cost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351" y="901244"/>
            <a:ext cx="466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Model/feature (= regression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7351" y="5242921"/>
            <a:ext cx="315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Optimization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384619"/>
              </p:ext>
            </p:extLst>
          </p:nvPr>
        </p:nvGraphicFramePr>
        <p:xfrm>
          <a:off x="5321588" y="4154356"/>
          <a:ext cx="25622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" name="Equation" r:id="rId7" imgW="1422360" imgH="431640" progId="Equation.DSMT4">
                  <p:embed/>
                </p:oleObj>
              </mc:Choice>
              <mc:Fallback>
                <p:oleObj name="Equation" r:id="rId7" imgW="1422360" imgH="431640" progId="Equation.DSMT4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1588" y="4154356"/>
                        <a:ext cx="25622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11960"/>
              </p:ext>
            </p:extLst>
          </p:nvPr>
        </p:nvGraphicFramePr>
        <p:xfrm>
          <a:off x="5535899" y="5714003"/>
          <a:ext cx="20351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" name="Equation" r:id="rId9" imgW="1130040" imgH="317160" progId="Equation.DSMT4">
                  <p:embed/>
                </p:oleObj>
              </mc:Choice>
              <mc:Fallback>
                <p:oleObj name="Equation" r:id="rId9" imgW="1130040" imgH="31716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35899" y="5714003"/>
                        <a:ext cx="2035175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76711"/>
              </p:ext>
            </p:extLst>
          </p:nvPr>
        </p:nvGraphicFramePr>
        <p:xfrm>
          <a:off x="5535899" y="1374801"/>
          <a:ext cx="19446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" name="Equation" r:id="rId11" imgW="1079280" imgH="253800" progId="Equation.DSMT4">
                  <p:embed/>
                </p:oleObj>
              </mc:Choice>
              <mc:Fallback>
                <p:oleObj name="Equation" r:id="rId11" imgW="1079280" imgH="25380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5899" y="1374801"/>
                        <a:ext cx="1944687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13000"/>
              </p:ext>
            </p:extLst>
          </p:nvPr>
        </p:nvGraphicFramePr>
        <p:xfrm>
          <a:off x="5321588" y="2743200"/>
          <a:ext cx="276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" name="Equation" r:id="rId13" imgW="1536480" imgH="380880" progId="Equation.DSMT4">
                  <p:embed/>
                </p:oleObj>
              </mc:Choice>
              <mc:Fallback>
                <p:oleObj name="Equation" r:id="rId13" imgW="1536480" imgH="380880" progId="Equation.DSMT4">
                  <p:embed/>
                  <p:pic>
                    <p:nvPicPr>
                      <p:cNvPr id="23" name="개체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21588" y="2743200"/>
                        <a:ext cx="27686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277351" y="3773702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Mean Squared Error (MSE)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0690" y="1355144"/>
            <a:ext cx="47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baseline="-25000" dirty="0" err="1" smtClean="0">
                <a:solidFill>
                  <a:srgbClr val="A50021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endParaRPr lang="ko-KR" altLang="en-US" sz="2000" baseline="-25000" dirty="0">
              <a:solidFill>
                <a:srgbClr val="A50021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2990" y="1431891"/>
            <a:ext cx="40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i</a:t>
            </a:r>
            <a:endParaRPr lang="ko-KR" altLang="en-US" sz="2000" baseline="-25000" dirty="0">
              <a:solidFill>
                <a:srgbClr val="0000CC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74744" y="6285503"/>
            <a:ext cx="3154120" cy="440734"/>
            <a:chOff x="5074744" y="6285503"/>
            <a:chExt cx="3154120" cy="440734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321588" y="6285503"/>
              <a:ext cx="2109883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74744" y="6326127"/>
              <a:ext cx="3154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Q: How to solve this?</a:t>
              </a:r>
              <a:endParaRPr lang="ko-KR" altLang="en-US" sz="2000" b="1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2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5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2618993"/>
            <a:ext cx="4876800" cy="36576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Finding min MSE by </a:t>
            </a:r>
            <a:r>
              <a:rPr lang="en-US" altLang="ko-KR" dirty="0" smtClean="0">
                <a:solidFill>
                  <a:srgbClr val="0000CC"/>
                </a:solidFill>
              </a:rPr>
              <a:t>Gradient Descent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267855" y="1034112"/>
            <a:ext cx="8587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Gradient descent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is a first-order iterative optimization algorithm for finding the minimum of a function. To find a local minimum of a function using gradient descent, one </a:t>
            </a:r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takes steps proportional to the negative of the gradient (or approximate gradient) of the function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at the current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point iteratively. 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[wiki]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666472"/>
              </p:ext>
            </p:extLst>
          </p:nvPr>
        </p:nvGraphicFramePr>
        <p:xfrm>
          <a:off x="1179368" y="3258301"/>
          <a:ext cx="2147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" name="Equation" r:id="rId5" imgW="1193760" imgH="253800" progId="Equation.DSMT4">
                  <p:embed/>
                </p:oleObj>
              </mc:Choice>
              <mc:Fallback>
                <p:oleObj name="Equation" r:id="rId5" imgW="1193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9368" y="3258301"/>
                        <a:ext cx="2147888" cy="457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8" name="자유형 17"/>
          <p:cNvSpPr/>
          <p:nvPr/>
        </p:nvSpPr>
        <p:spPr>
          <a:xfrm>
            <a:off x="1561975" y="2983043"/>
            <a:ext cx="2836139" cy="2929924"/>
          </a:xfrm>
          <a:custGeom>
            <a:avLst/>
            <a:gdLst>
              <a:gd name="connsiteX0" fmla="*/ 0 w 2836139"/>
              <a:gd name="connsiteY0" fmla="*/ 2926080 h 2929924"/>
              <a:gd name="connsiteX1" fmla="*/ 305799 w 2836139"/>
              <a:gd name="connsiteY1" fmla="*/ 2923082 h 2929924"/>
              <a:gd name="connsiteX2" fmla="*/ 683552 w 2836139"/>
              <a:gd name="connsiteY2" fmla="*/ 2863121 h 2929924"/>
              <a:gd name="connsiteX3" fmla="*/ 1034321 w 2836139"/>
              <a:gd name="connsiteY3" fmla="*/ 2761188 h 2929924"/>
              <a:gd name="connsiteX4" fmla="*/ 1364105 w 2836139"/>
              <a:gd name="connsiteY4" fmla="*/ 2584304 h 2929924"/>
              <a:gd name="connsiteX5" fmla="*/ 1726867 w 2836139"/>
              <a:gd name="connsiteY5" fmla="*/ 2278505 h 2929924"/>
              <a:gd name="connsiteX6" fmla="*/ 2068643 w 2836139"/>
              <a:gd name="connsiteY6" fmla="*/ 1834796 h 2929924"/>
              <a:gd name="connsiteX7" fmla="*/ 2464383 w 2836139"/>
              <a:gd name="connsiteY7" fmla="*/ 1064301 h 2929924"/>
              <a:gd name="connsiteX8" fmla="*/ 2761188 w 2836139"/>
              <a:gd name="connsiteY8" fmla="*/ 257830 h 2929924"/>
              <a:gd name="connsiteX9" fmla="*/ 2836139 w 2836139"/>
              <a:gd name="connsiteY9" fmla="*/ 0 h 29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139" h="2929924">
                <a:moveTo>
                  <a:pt x="0" y="2926080"/>
                </a:moveTo>
                <a:cubicBezTo>
                  <a:pt x="95937" y="2929827"/>
                  <a:pt x="191874" y="2933575"/>
                  <a:pt x="305799" y="2923082"/>
                </a:cubicBezTo>
                <a:cubicBezTo>
                  <a:pt x="419724" y="2912589"/>
                  <a:pt x="562132" y="2890103"/>
                  <a:pt x="683552" y="2863121"/>
                </a:cubicBezTo>
                <a:cubicBezTo>
                  <a:pt x="804972" y="2836139"/>
                  <a:pt x="920896" y="2807657"/>
                  <a:pt x="1034321" y="2761188"/>
                </a:cubicBezTo>
                <a:cubicBezTo>
                  <a:pt x="1147747" y="2714718"/>
                  <a:pt x="1248681" y="2664751"/>
                  <a:pt x="1364105" y="2584304"/>
                </a:cubicBezTo>
                <a:cubicBezTo>
                  <a:pt x="1479529" y="2503857"/>
                  <a:pt x="1609444" y="2403423"/>
                  <a:pt x="1726867" y="2278505"/>
                </a:cubicBezTo>
                <a:cubicBezTo>
                  <a:pt x="1844290" y="2153587"/>
                  <a:pt x="1945724" y="2037163"/>
                  <a:pt x="2068643" y="1834796"/>
                </a:cubicBezTo>
                <a:cubicBezTo>
                  <a:pt x="2191562" y="1632429"/>
                  <a:pt x="2348959" y="1327129"/>
                  <a:pt x="2464383" y="1064301"/>
                </a:cubicBezTo>
                <a:cubicBezTo>
                  <a:pt x="2579807" y="801473"/>
                  <a:pt x="2699229" y="435213"/>
                  <a:pt x="2761188" y="257830"/>
                </a:cubicBezTo>
                <a:cubicBezTo>
                  <a:pt x="2823147" y="80447"/>
                  <a:pt x="2829643" y="40223"/>
                  <a:pt x="2836139" y="0"/>
                </a:cubicBezTo>
              </a:path>
            </a:pathLst>
          </a:cu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4645479" y="2983043"/>
            <a:ext cx="4367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배치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(batch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):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학습의 반복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즉 경사 업데이트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회에 사용되는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예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의 집합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Batch: the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set of examples used in one iteration (that is, one gradient update) of model training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80721" y="5026168"/>
            <a:ext cx="42898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If you have a VERY LARGE batch, even </a:t>
            </a:r>
            <a:r>
              <a:rPr lang="en-US" altLang="ko-KR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single iteration </a:t>
            </a:r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may take </a:t>
            </a:r>
            <a:r>
              <a:rPr lang="en-US" altLang="ko-KR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very long time to compute</a:t>
            </a:r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30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Batch, Epoch, Iterations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0000CC"/>
                </a:solidFill>
              </a:rPr>
              <a:t>Epoch</a:t>
            </a:r>
            <a:r>
              <a:rPr lang="en-US" altLang="ko-KR" dirty="0" smtClean="0"/>
              <a:t> </a:t>
            </a:r>
            <a:r>
              <a:rPr lang="en-US" altLang="ko-KR" dirty="0"/>
              <a:t>is </a:t>
            </a:r>
            <a:r>
              <a:rPr lang="en-US" altLang="ko-KR" dirty="0" smtClean="0"/>
              <a:t>an </a:t>
            </a:r>
            <a:r>
              <a:rPr lang="en-US" altLang="ko-KR" dirty="0"/>
              <a:t>ENTIRE dataset </a:t>
            </a:r>
            <a:r>
              <a:rPr lang="en-US" altLang="ko-KR" dirty="0" smtClean="0"/>
              <a:t>passed </a:t>
            </a:r>
            <a:r>
              <a:rPr lang="en-US" altLang="ko-KR" dirty="0"/>
              <a:t>forward </a:t>
            </a:r>
            <a:r>
              <a:rPr lang="en-US" altLang="ko-KR" dirty="0" smtClean="0"/>
              <a:t>through </a:t>
            </a:r>
            <a:r>
              <a:rPr lang="en-US" altLang="ko-KR" dirty="0"/>
              <a:t>the neural network only </a:t>
            </a:r>
            <a:r>
              <a:rPr lang="en-US" altLang="ko-KR" dirty="0" smtClean="0"/>
              <a:t>ONCE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 Since</a:t>
            </a:r>
            <a:r>
              <a:rPr lang="en-US" altLang="ko-KR" dirty="0"/>
              <a:t>, one epoch is too big to feed to the computer at once we divide it in several smaller </a:t>
            </a:r>
            <a:r>
              <a:rPr lang="en-US" altLang="ko-KR" dirty="0" smtClean="0"/>
              <a:t>batches</a:t>
            </a:r>
            <a:endParaRPr lang="en-US" altLang="ko-KR" dirty="0"/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Note that the optimization uses Gradient </a:t>
            </a:r>
            <a:r>
              <a:rPr lang="en-US" altLang="ko-KR" dirty="0"/>
              <a:t>Descent which is an iterative process. So, updating the weights with single pass or one epoch is not </a:t>
            </a:r>
            <a:r>
              <a:rPr lang="en-US" altLang="ko-KR" dirty="0" smtClean="0"/>
              <a:t>enough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As </a:t>
            </a:r>
            <a:r>
              <a:rPr lang="en-US" altLang="ko-KR" dirty="0"/>
              <a:t>the number of epochs increases, more number of times the weight are changed in the neural network and the curve goes from </a:t>
            </a:r>
            <a:r>
              <a:rPr lang="en-US" altLang="ko-KR" dirty="0" err="1"/>
              <a:t>underfitting</a:t>
            </a:r>
            <a:r>
              <a:rPr lang="en-US" altLang="ko-KR" dirty="0"/>
              <a:t> to optimal to overfitting </a:t>
            </a:r>
            <a:r>
              <a:rPr lang="en-US" altLang="ko-KR" dirty="0" smtClean="0"/>
              <a:t>curve</a:t>
            </a:r>
          </a:p>
          <a:p>
            <a:r>
              <a:rPr lang="en-US" altLang="ko-KR" b="1" dirty="0">
                <a:solidFill>
                  <a:srgbClr val="0000CC"/>
                </a:solidFill>
              </a:rPr>
              <a:t>Batch </a:t>
            </a:r>
            <a:r>
              <a:rPr lang="en-US" altLang="ko-KR" b="1" dirty="0" smtClean="0">
                <a:solidFill>
                  <a:srgbClr val="0000CC"/>
                </a:solidFill>
              </a:rPr>
              <a:t>Size</a:t>
            </a:r>
            <a:r>
              <a:rPr lang="en-US" altLang="ko-KR" dirty="0" smtClean="0"/>
              <a:t>: total </a:t>
            </a:r>
            <a:r>
              <a:rPr lang="en-US" altLang="ko-KR" dirty="0"/>
              <a:t>number of training examples present in a single </a:t>
            </a:r>
            <a:r>
              <a:rPr lang="en-US" altLang="ko-KR" dirty="0" smtClean="0"/>
              <a:t>batch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 Larger batches = faster training vs. poor model quality for unseen data &amp; computational power, so tune batch size</a:t>
            </a:r>
          </a:p>
          <a:p>
            <a:r>
              <a:rPr lang="en-US" altLang="ko-KR" b="1" dirty="0">
                <a:solidFill>
                  <a:srgbClr val="0000CC"/>
                </a:solidFill>
              </a:rPr>
              <a:t>Iterations</a:t>
            </a:r>
            <a:r>
              <a:rPr lang="en-US" altLang="ko-KR" dirty="0"/>
              <a:t> is the number of batches needed to complete one </a:t>
            </a:r>
            <a:r>
              <a:rPr lang="en-US" altLang="ko-KR" dirty="0" smtClean="0"/>
              <a:t>epoch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Ex) 2000 </a:t>
            </a:r>
            <a:r>
              <a:rPr lang="en-US" altLang="ko-KR" dirty="0"/>
              <a:t>training </a:t>
            </a:r>
            <a:r>
              <a:rPr lang="en-US" altLang="ko-KR" dirty="0" smtClean="0"/>
              <a:t>examples, Divide </a:t>
            </a:r>
            <a:r>
              <a:rPr lang="en-US" altLang="ko-KR" dirty="0"/>
              <a:t>the dataset of 2000 examples into batches of 500 then it will take 4 iterations to complete 1 </a:t>
            </a:r>
            <a:r>
              <a:rPr lang="en-US" altLang="ko-KR" dirty="0" smtClean="0"/>
              <a:t>epoch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CC"/>
                </a:solidFill>
              </a:rPr>
              <a:t>Stochastic </a:t>
            </a:r>
            <a:r>
              <a:rPr lang="en-US" altLang="ko-KR" dirty="0"/>
              <a:t>gradient </a:t>
            </a:r>
            <a:r>
              <a:rPr lang="en-US" altLang="ko-KR" dirty="0" smtClean="0"/>
              <a:t>descent (SGD)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3" y="923637"/>
            <a:ext cx="8579424" cy="227095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Stochastic </a:t>
            </a:r>
            <a:r>
              <a:rPr lang="en-US" altLang="ko-KR" dirty="0"/>
              <a:t>Gradient </a:t>
            </a:r>
            <a:r>
              <a:rPr lang="en-US" altLang="ko-KR" dirty="0" smtClean="0"/>
              <a:t>Descent(SGD)</a:t>
            </a:r>
            <a:endParaRPr lang="en-US" altLang="ko-KR" dirty="0"/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Use a mini-batch to calculate gradient</a:t>
            </a:r>
            <a:endParaRPr lang="en-US" altLang="ko-KR" dirty="0"/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Randomly select the data set of mini-batch (‘stochastic’)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Requires many iterations to obtain reliable performance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>
                <a:solidFill>
                  <a:srgbClr val="0000CC"/>
                </a:solidFill>
              </a:rPr>
              <a:t>Pros: Faster calculation</a:t>
            </a:r>
            <a:endParaRPr lang="ko-KR" altLang="en-US" dirty="0">
              <a:solidFill>
                <a:srgbClr val="0000CC"/>
              </a:solidFill>
            </a:endParaRP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>
                <a:solidFill>
                  <a:srgbClr val="0000CC"/>
                </a:solidFill>
              </a:rPr>
              <a:t>Cons: May cause nosy results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582369" y="3237225"/>
            <a:ext cx="2410813" cy="3251057"/>
            <a:chOff x="1566041" y="267440"/>
            <a:chExt cx="2410813" cy="5775967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1566041" y="267440"/>
              <a:ext cx="1373647" cy="1476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Stochastic </a:t>
              </a:r>
              <a:r>
                <a:rPr lang="en-US" altLang="ko-KR" sz="1600" dirty="0" smtClean="0">
                  <a:solidFill>
                    <a:srgbClr val="263229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Gradient Descent</a:t>
              </a:r>
              <a:endParaRPr lang="en-US" altLang="ko-KR" sz="1600" dirty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811964" y="1743533"/>
              <a:ext cx="2164890" cy="4299874"/>
              <a:chOff x="1811964" y="1743533"/>
              <a:chExt cx="2164890" cy="42998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817412" y="1763486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11964" y="2686509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811964" y="3609532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811965" y="4532555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817409" y="5455578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642505" y="1743533"/>
                <a:ext cx="1305947" cy="627734"/>
                <a:chOff x="2654424" y="1743533"/>
                <a:chExt cx="1305947" cy="627734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17" name="직선 화살표 연결선 16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/>
              <p:cNvGrpSpPr/>
              <p:nvPr/>
            </p:nvGrpSpPr>
            <p:grpSpPr>
              <a:xfrm>
                <a:off x="2642505" y="2676508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2" name="직선 화살표 연결선 21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그룹 22"/>
              <p:cNvGrpSpPr/>
              <p:nvPr/>
            </p:nvGrpSpPr>
            <p:grpSpPr>
              <a:xfrm>
                <a:off x="2642505" y="3600908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2642505" y="4522752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8" name="직선 화살표 연결선 27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2670907" y="5415673"/>
                <a:ext cx="1305947" cy="627734"/>
                <a:chOff x="2654424" y="1743533"/>
                <a:chExt cx="1305947" cy="627734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31" name="직선 화살표 연결선 30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그룹 11"/>
          <p:cNvGrpSpPr/>
          <p:nvPr/>
        </p:nvGrpSpPr>
        <p:grpSpPr>
          <a:xfrm>
            <a:off x="128587" y="3442491"/>
            <a:ext cx="1996012" cy="3380804"/>
            <a:chOff x="128587" y="3442491"/>
            <a:chExt cx="1996012" cy="3380804"/>
          </a:xfrm>
        </p:grpSpPr>
        <p:sp>
          <p:nvSpPr>
            <p:cNvPr id="5" name="직사각형 4"/>
            <p:cNvSpPr/>
            <p:nvPr/>
          </p:nvSpPr>
          <p:spPr>
            <a:xfrm>
              <a:off x="359230" y="4060617"/>
              <a:ext cx="726621" cy="2450322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28587" y="3442491"/>
              <a:ext cx="1996012" cy="3380804"/>
              <a:chOff x="112259" y="2997616"/>
              <a:chExt cx="1996012" cy="3380804"/>
            </a:xfrm>
          </p:grpSpPr>
          <p:sp>
            <p:nvSpPr>
              <p:cNvPr id="11" name="TextBox 10"/>
              <p:cNvSpPr txBox="1"/>
              <p:nvPr/>
            </p:nvSpPr>
            <p:spPr>
              <a:xfrm flipH="1">
                <a:off x="663193" y="6039866"/>
                <a:ext cx="1445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Full-batch</a:t>
                </a:r>
                <a:endPara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>
                <a:off x="1191988" y="3582391"/>
                <a:ext cx="0" cy="24836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 flipH="1">
                <a:off x="112259" y="2997616"/>
                <a:ext cx="11879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263229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Gradient Descent</a:t>
                </a:r>
                <a:endParaRPr lang="en-US" altLang="ko-KR" sz="1600" dirty="0">
                  <a:solidFill>
                    <a:srgbClr val="263229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flipH="1">
                <a:off x="267855" y="3876152"/>
                <a:ext cx="9077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Data used for learning</a:t>
                </a:r>
                <a:endParaRPr lang="en-US" altLang="ko-KR" sz="16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sp>
        <p:nvSpPr>
          <p:cNvPr id="33" name="Rectangle 11"/>
          <p:cNvSpPr/>
          <p:nvPr/>
        </p:nvSpPr>
        <p:spPr>
          <a:xfrm>
            <a:off x="6538904" y="6587737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10" y="2611149"/>
            <a:ext cx="3105150" cy="18859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4564425"/>
            <a:ext cx="31051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</a:t>
            </a:r>
            <a:r>
              <a:rPr lang="en-US" altLang="ko-KR" dirty="0" smtClean="0"/>
              <a:t>learning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1360338"/>
            <a:ext cx="8654472" cy="52341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Select a parametric/nonparametric model </a:t>
            </a:r>
            <a:r>
              <a:rPr lang="en-US" altLang="ko-KR" dirty="0" smtClean="0">
                <a:solidFill>
                  <a:srgbClr val="0000CC"/>
                </a:solidFill>
              </a:rPr>
              <a:t>(linear, kernel etc.)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Set a performance measurement </a:t>
            </a:r>
            <a:r>
              <a:rPr lang="en-US" altLang="ko-KR" dirty="0" smtClean="0">
                <a:solidFill>
                  <a:srgbClr val="0000CC"/>
                </a:solidFill>
              </a:rPr>
              <a:t>(loss function)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Training data </a:t>
            </a:r>
            <a:r>
              <a:rPr lang="en-US" altLang="ko-KR" dirty="0" smtClean="0">
                <a:solidFill>
                  <a:srgbClr val="0000CC"/>
                </a:solidFill>
              </a:rPr>
              <a:t>(optimizing model parameter)</a:t>
            </a: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Evaluate the final performance using test data</a:t>
            </a:r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r>
              <a:rPr lang="en-US" altLang="ko-KR" b="1" dirty="0">
                <a:solidFill>
                  <a:srgbClr val="A50021"/>
                </a:solidFill>
              </a:rPr>
              <a:t>Deep learning</a:t>
            </a:r>
            <a:r>
              <a:rPr lang="en-US" altLang="ko-KR" dirty="0"/>
              <a:t> </a:t>
            </a:r>
            <a:r>
              <a:rPr lang="en-US" altLang="ko-KR" dirty="0" smtClean="0"/>
              <a:t>uses </a:t>
            </a:r>
            <a:r>
              <a:rPr lang="en-US" altLang="ko-KR" dirty="0"/>
              <a:t>a cascade of </a:t>
            </a:r>
            <a:r>
              <a:rPr lang="en-US" altLang="ko-KR" b="1" dirty="0">
                <a:solidFill>
                  <a:srgbClr val="0000CC"/>
                </a:solidFill>
              </a:rPr>
              <a:t>multiple layers </a:t>
            </a:r>
            <a:r>
              <a:rPr lang="en-US" altLang="ko-KR" dirty="0"/>
              <a:t>of nonlinear processing units for </a:t>
            </a:r>
            <a:r>
              <a:rPr lang="en-US" altLang="ko-KR" b="1" dirty="0">
                <a:solidFill>
                  <a:srgbClr val="0000CC"/>
                </a:solidFill>
              </a:rPr>
              <a:t>feature extraction and transformation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6" y="3419713"/>
            <a:ext cx="5055574" cy="21715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535433" y="650905"/>
            <a:ext cx="7377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Greater number of features, or even features with non-linear characteristics will make the regression process infeasible: </a:t>
            </a:r>
            <a:r>
              <a:rPr lang="en-US" altLang="ko-KR" sz="2800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</a:t>
            </a:r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eural </a:t>
            </a:r>
            <a:r>
              <a:rPr lang="en-US" altLang="ko-KR" sz="2800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</a:t>
            </a:r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et</a:t>
            </a:r>
            <a:endParaRPr lang="ko-KR" altLang="en-US" b="1" dirty="0">
              <a:solidFill>
                <a:srgbClr val="0066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0927" y="1719469"/>
            <a:ext cx="6681983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08513" y="4146547"/>
            <a:ext cx="1260733" cy="1214816"/>
          </a:xfrm>
          <a:prstGeom prst="rect">
            <a:avLst/>
          </a:prstGeom>
          <a:noFill/>
          <a:ln w="762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09645" y="3704956"/>
            <a:ext cx="4059601" cy="1650575"/>
            <a:chOff x="-1117242" y="4451220"/>
            <a:chExt cx="4059601" cy="1650575"/>
          </a:xfrm>
        </p:grpSpPr>
        <p:sp>
          <p:nvSpPr>
            <p:cNvPr id="9" name="TextBox 8"/>
            <p:cNvSpPr txBox="1"/>
            <p:nvPr/>
          </p:nvSpPr>
          <p:spPr>
            <a:xfrm>
              <a:off x="-1117242" y="4451220"/>
              <a:ext cx="2627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Deep learning process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24391" y="4886979"/>
              <a:ext cx="2966750" cy="1214816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75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6" y="2946939"/>
            <a:ext cx="660082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966" y="6631418"/>
            <a:ext cx="6890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https://medium.com/swlh/ill-tell-you-why-deep-learning-is-so-popular-and-in-demand-5aca72628780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966" y="644923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3B3835"/>
                </a:solidFill>
              </a:rPr>
              <a:t>http://www.umiacs.umd.edu/~kanazawa/</a:t>
            </a:r>
            <a:endParaRPr lang="ko-KR" alt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84" y="1085728"/>
            <a:ext cx="5252173" cy="159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64583" y="258275"/>
            <a:ext cx="555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Feature learning, end-to-end learning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55" y="4585239"/>
            <a:ext cx="66008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vs. deep learning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7869" y="2377464"/>
            <a:ext cx="5610225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7869" y="4327524"/>
            <a:ext cx="5324475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4264" y="6594474"/>
            <a:ext cx="53836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https://www.mathworks.com/discovery/deep-learning.html#withmatlab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761" y="822037"/>
            <a:ext cx="8815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 machine learning, you manually choose features and a classifier to sort images. 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With deep learning, feature extraction and modeling steps are 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automatic (so called, end-to-end learning).</a:t>
            </a:r>
            <a:endParaRPr lang="en-US" altLang="ko-KR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 key advantage of deep learning networks is that they often continue to improve as the size of your data increases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149" y="4246669"/>
            <a:ext cx="2264035" cy="1214330"/>
            <a:chOff x="33149" y="4246669"/>
            <a:chExt cx="2264035" cy="1214330"/>
          </a:xfrm>
        </p:grpSpPr>
        <p:sp>
          <p:nvSpPr>
            <p:cNvPr id="10" name="TextBox 9"/>
            <p:cNvSpPr txBox="1"/>
            <p:nvPr/>
          </p:nvSpPr>
          <p:spPr>
            <a:xfrm>
              <a:off x="33149" y="4246669"/>
              <a:ext cx="2241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require MANY data, hard to debug</a:t>
              </a:r>
              <a:endPara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4145" y="4812145"/>
              <a:ext cx="533039" cy="648854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9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vs. deep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94473"/>
            <a:ext cx="2598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a typeface="나눔명조" panose="02020603020101020101" pitchFamily="18" charset="-127"/>
              </a:rPr>
              <a:t>From </a:t>
            </a:r>
            <a:r>
              <a:rPr lang="en-US" altLang="ko-KR" sz="1200" dirty="0" err="1" smtClean="0">
                <a:ea typeface="나눔명조" panose="02020603020101020101" pitchFamily="18" charset="-127"/>
              </a:rPr>
              <a:t>Matlab</a:t>
            </a:r>
            <a:r>
              <a:rPr lang="en-US" altLang="ko-KR" sz="1200" dirty="0" smtClean="0">
                <a:ea typeface="나눔명조" panose="02020603020101020101" pitchFamily="18" charset="-127"/>
              </a:rPr>
              <a:t> machine learning tutorial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890712"/>
            <a:ext cx="8496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class review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285876"/>
            <a:ext cx="78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AI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8487" y="230981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ML: Machine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253" y="333598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Deep learning</a:t>
            </a:r>
            <a:endParaRPr lang="ko-KR" altLang="en-US" sz="24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974" y="5256284"/>
            <a:ext cx="477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Supervised/unsupervised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728" y="686543"/>
            <a:ext cx="39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RL: Reinforcement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8781" y="4195258"/>
            <a:ext cx="100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SGD: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6690" y="6115559"/>
            <a:ext cx="20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416" y="4688090"/>
            <a:ext cx="233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Kernel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002" y="2348776"/>
            <a:ext cx="127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Feature</a:t>
            </a:r>
            <a:endParaRPr lang="ko-KR" altLang="en-US" sz="24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0890" y="1450479"/>
            <a:ext cx="105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SVM: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0506" y="3105151"/>
            <a:ext cx="492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Regression/clustering/classification</a:t>
            </a:r>
            <a:endParaRPr lang="ko-KR" altLang="en-US" sz="24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9350" y="5706935"/>
            <a:ext cx="84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NN: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71561" y="5706935"/>
            <a:ext cx="180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Neural net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3751" y="4156295"/>
            <a:ext cx="392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stochastic gradient descent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9296" y="1442948"/>
            <a:ext cx="337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support vector machine 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" y="2295772"/>
            <a:ext cx="4715902" cy="3480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your autonomous </a:t>
            </a:r>
            <a:r>
              <a:rPr lang="en-US" altLang="ko-KR" dirty="0"/>
              <a:t>vehicle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3793" y="382238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Actuators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117" y="137403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Controller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031" y="163485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Sensors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6401" y="247226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Plant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0" name="Straight Connector 9"/>
          <p:cNvCxnSpPr>
            <a:stCxn id="6" idx="2"/>
          </p:cNvCxnSpPr>
          <p:nvPr/>
        </p:nvCxnSpPr>
        <p:spPr>
          <a:xfrm>
            <a:off x="1288542" y="2034960"/>
            <a:ext cx="851343" cy="444289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</p:cNvCxnSpPr>
          <p:nvPr/>
        </p:nvCxnSpPr>
        <p:spPr>
          <a:xfrm flipH="1">
            <a:off x="3789575" y="1774148"/>
            <a:ext cx="300956" cy="1098222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1"/>
          </p:cNvCxnSpPr>
          <p:nvPr/>
        </p:nvCxnSpPr>
        <p:spPr>
          <a:xfrm flipH="1">
            <a:off x="4336330" y="4022440"/>
            <a:ext cx="1597463" cy="861129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</p:cNvCxnSpPr>
          <p:nvPr/>
        </p:nvCxnSpPr>
        <p:spPr>
          <a:xfrm flipH="1">
            <a:off x="4458989" y="2672315"/>
            <a:ext cx="1067412" cy="1750235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ML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Regression</a:t>
            </a:r>
          </a:p>
          <a:p>
            <a:r>
              <a:rPr lang="en-US" altLang="ko-KR" dirty="0" smtClean="0"/>
              <a:t>Basic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programming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1.1 Neural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523373" y="2922769"/>
            <a:ext cx="2213989" cy="1363454"/>
            <a:chOff x="5535447" y="2409274"/>
            <a:chExt cx="2213989" cy="1363454"/>
          </a:xfrm>
        </p:grpSpPr>
        <p:sp>
          <p:nvSpPr>
            <p:cNvPr id="79" name="TextBox 78"/>
            <p:cNvSpPr txBox="1"/>
            <p:nvPr/>
          </p:nvSpPr>
          <p:spPr>
            <a:xfrm>
              <a:off x="5535447" y="2409274"/>
              <a:ext cx="402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="1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570713" y="2735180"/>
              <a:ext cx="468730" cy="468730"/>
              <a:chOff x="6570713" y="2735180"/>
              <a:chExt cx="468730" cy="46873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6631712" y="2761935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570713" y="2735180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/>
            <p:cNvCxnSpPr>
              <a:stCxn id="78" idx="6"/>
              <a:endCxn id="84" idx="2"/>
            </p:cNvCxnSpPr>
            <p:nvPr/>
          </p:nvCxnSpPr>
          <p:spPr>
            <a:xfrm flipV="1">
              <a:off x="5701394" y="2969545"/>
              <a:ext cx="869319" cy="208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4" idx="6"/>
              <a:endCxn id="81" idx="2"/>
            </p:cNvCxnSpPr>
            <p:nvPr/>
          </p:nvCxnSpPr>
          <p:spPr>
            <a:xfrm flipV="1">
              <a:off x="7039443" y="2963083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74" idx="6"/>
              <a:endCxn id="84" idx="2"/>
            </p:cNvCxnSpPr>
            <p:nvPr/>
          </p:nvCxnSpPr>
          <p:spPr>
            <a:xfrm flipV="1">
              <a:off x="5747881" y="2969545"/>
              <a:ext cx="822832" cy="80318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569" y="929835"/>
            <a:ext cx="3245760" cy="450498"/>
          </a:xfrm>
        </p:spPr>
        <p:txBody>
          <a:bodyPr/>
          <a:lstStyle/>
          <a:p>
            <a:r>
              <a:rPr lang="en-US" altLang="ko-KR" dirty="0" smtClean="0"/>
              <a:t>Try your own definition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4" y="1567130"/>
            <a:ext cx="4191000" cy="277177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32505"/>
              </p:ext>
            </p:extLst>
          </p:nvPr>
        </p:nvGraphicFramePr>
        <p:xfrm>
          <a:off x="962772" y="5158314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772" y="5158314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1718" y="5075852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(= cost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9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132862"/>
              </p:ext>
            </p:extLst>
          </p:nvPr>
        </p:nvGraphicFramePr>
        <p:xfrm>
          <a:off x="5191073" y="5634456"/>
          <a:ext cx="25622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9" name="Equation" r:id="rId6" imgW="1422360" imgH="431640" progId="Equation.DSMT4">
                  <p:embed/>
                </p:oleObj>
              </mc:Choice>
              <mc:Fallback>
                <p:oleObj name="Equation" r:id="rId6" imgW="1422360" imgH="43164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1073" y="5634456"/>
                        <a:ext cx="25622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677481"/>
              </p:ext>
            </p:extLst>
          </p:nvPr>
        </p:nvGraphicFramePr>
        <p:xfrm>
          <a:off x="5985157" y="4390987"/>
          <a:ext cx="19446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0" name="Equation" r:id="rId8" imgW="1079280" imgH="253800" progId="Equation.DSMT4">
                  <p:embed/>
                </p:oleObj>
              </mc:Choice>
              <mc:Fallback>
                <p:oleObj name="Equation" r:id="rId8" imgW="1079280" imgH="253800" progId="Equation.DSMT4">
                  <p:embed/>
                  <p:pic>
                    <p:nvPicPr>
                      <p:cNvPr id="23" name="개체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5157" y="4390987"/>
                        <a:ext cx="1944687" cy="45720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08252"/>
              </p:ext>
            </p:extLst>
          </p:nvPr>
        </p:nvGraphicFramePr>
        <p:xfrm>
          <a:off x="5191072" y="4979562"/>
          <a:ext cx="276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1" name="Equation" r:id="rId10" imgW="1536480" imgH="380880" progId="Equation.DSMT4">
                  <p:embed/>
                </p:oleObj>
              </mc:Choice>
              <mc:Fallback>
                <p:oleObj name="Equation" r:id="rId10" imgW="1536480" imgH="380880" progId="Equation.DSMT4">
                  <p:embed/>
                  <p:pic>
                    <p:nvPicPr>
                      <p:cNvPr id="24" name="개체 2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1072" y="4979562"/>
                        <a:ext cx="27686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1718" y="5784994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Mean Squared Error (MSE)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8899" y="1759039"/>
            <a:ext cx="47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baseline="-25000" dirty="0" err="1" smtClean="0">
                <a:solidFill>
                  <a:srgbClr val="A50021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endParaRPr lang="ko-KR" altLang="en-US" sz="2000" baseline="-25000" dirty="0">
              <a:solidFill>
                <a:srgbClr val="A50021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3388" y="2087423"/>
            <a:ext cx="3812172" cy="1718214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38052" y="2774496"/>
            <a:ext cx="404524" cy="2062281"/>
            <a:chOff x="3008389" y="3182765"/>
            <a:chExt cx="404524" cy="2062281"/>
          </a:xfrm>
        </p:grpSpPr>
        <p:sp>
          <p:nvSpPr>
            <p:cNvPr id="23" name="TextBox 22"/>
            <p:cNvSpPr txBox="1"/>
            <p:nvPr/>
          </p:nvSpPr>
          <p:spPr>
            <a:xfrm>
              <a:off x="3008389" y="484493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210651" y="3182765"/>
              <a:ext cx="0" cy="1632412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968637" y="2159149"/>
            <a:ext cx="2145568" cy="400110"/>
            <a:chOff x="1094053" y="2654326"/>
            <a:chExt cx="2145568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1094053" y="265432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1477819" y="3032727"/>
              <a:ext cx="1761802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244018" y="1426247"/>
            <a:ext cx="468730" cy="504042"/>
            <a:chOff x="5256092" y="912752"/>
            <a:chExt cx="468730" cy="504042"/>
          </a:xfrm>
        </p:grpSpPr>
        <p:sp>
          <p:nvSpPr>
            <p:cNvPr id="36" name="TextBox 35"/>
            <p:cNvSpPr txBox="1"/>
            <p:nvPr/>
          </p:nvSpPr>
          <p:spPr>
            <a:xfrm>
              <a:off x="5312654" y="91275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256092" y="94806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765372" y="1442093"/>
            <a:ext cx="483415" cy="470916"/>
            <a:chOff x="7777446" y="928598"/>
            <a:chExt cx="483415" cy="470916"/>
          </a:xfrm>
        </p:grpSpPr>
        <p:sp>
          <p:nvSpPr>
            <p:cNvPr id="37" name="TextBox 36"/>
            <p:cNvSpPr txBox="1"/>
            <p:nvPr/>
          </p:nvSpPr>
          <p:spPr>
            <a:xfrm>
              <a:off x="7856337" y="9285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777446" y="93078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740099" y="2156553"/>
            <a:ext cx="483415" cy="470916"/>
            <a:chOff x="7752173" y="1643058"/>
            <a:chExt cx="483415" cy="470916"/>
          </a:xfrm>
        </p:grpSpPr>
        <p:sp>
          <p:nvSpPr>
            <p:cNvPr id="52" name="TextBox 51"/>
            <p:cNvSpPr txBox="1"/>
            <p:nvPr/>
          </p:nvSpPr>
          <p:spPr>
            <a:xfrm>
              <a:off x="7831064" y="164305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752173" y="164524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48517" y="2156553"/>
            <a:ext cx="483415" cy="470916"/>
            <a:chOff x="7614374" y="1869253"/>
            <a:chExt cx="483415" cy="470916"/>
          </a:xfrm>
        </p:grpSpPr>
        <p:sp>
          <p:nvSpPr>
            <p:cNvPr id="57" name="Oval 56"/>
            <p:cNvSpPr/>
            <p:nvPr/>
          </p:nvSpPr>
          <p:spPr>
            <a:xfrm>
              <a:off x="7614374" y="1871439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93265" y="1869253"/>
              <a:ext cx="4045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609099" y="1887137"/>
            <a:ext cx="2131000" cy="2399087"/>
            <a:chOff x="5621173" y="1373642"/>
            <a:chExt cx="2131000" cy="2399086"/>
          </a:xfrm>
        </p:grpSpPr>
        <p:grpSp>
          <p:nvGrpSpPr>
            <p:cNvPr id="100" name="Group 99"/>
            <p:cNvGrpSpPr/>
            <p:nvPr/>
          </p:nvGrpSpPr>
          <p:grpSpPr>
            <a:xfrm>
              <a:off x="6573450" y="1644151"/>
              <a:ext cx="468730" cy="468730"/>
              <a:chOff x="6573450" y="1644151"/>
              <a:chExt cx="468730" cy="46873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634449" y="1670906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73450" y="1644151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Straight Connector 60"/>
            <p:cNvCxnSpPr>
              <a:endCxn id="54" idx="2"/>
            </p:cNvCxnSpPr>
            <p:nvPr/>
          </p:nvCxnSpPr>
          <p:spPr>
            <a:xfrm flipV="1">
              <a:off x="5731961" y="1878516"/>
              <a:ext cx="841489" cy="1074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4" idx="6"/>
              <a:endCxn id="51" idx="2"/>
            </p:cNvCxnSpPr>
            <p:nvPr/>
          </p:nvCxnSpPr>
          <p:spPr>
            <a:xfrm>
              <a:off x="7042180" y="1878516"/>
              <a:ext cx="709993" cy="10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5621173" y="137364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71" name="Straight Connector 70"/>
            <p:cNvCxnSpPr>
              <a:stCxn id="74" idx="6"/>
              <a:endCxn id="54" idx="2"/>
            </p:cNvCxnSpPr>
            <p:nvPr/>
          </p:nvCxnSpPr>
          <p:spPr>
            <a:xfrm flipV="1">
              <a:off x="5747881" y="1878516"/>
              <a:ext cx="825569" cy="189421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267077" y="1170738"/>
            <a:ext cx="2498295" cy="3349850"/>
            <a:chOff x="5279151" y="657243"/>
            <a:chExt cx="2498295" cy="3349850"/>
          </a:xfrm>
        </p:grpSpPr>
        <p:sp>
          <p:nvSpPr>
            <p:cNvPr id="35" name="TextBox 34"/>
            <p:cNvSpPr txBox="1"/>
            <p:nvPr/>
          </p:nvSpPr>
          <p:spPr>
            <a:xfrm>
              <a:off x="5682770" y="657243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598723" y="937246"/>
              <a:ext cx="468730" cy="468730"/>
              <a:chOff x="6598723" y="937246"/>
              <a:chExt cx="468730" cy="46873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659722" y="964001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98723" y="937246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Straight Connector 44"/>
            <p:cNvCxnSpPr>
              <a:stCxn id="20" idx="6"/>
              <a:endCxn id="22" idx="2"/>
            </p:cNvCxnSpPr>
            <p:nvPr/>
          </p:nvCxnSpPr>
          <p:spPr>
            <a:xfrm flipV="1">
              <a:off x="5724822" y="1171611"/>
              <a:ext cx="873901" cy="1081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2" idx="6"/>
              <a:endCxn id="21" idx="2"/>
            </p:cNvCxnSpPr>
            <p:nvPr/>
          </p:nvCxnSpPr>
          <p:spPr>
            <a:xfrm flipV="1">
              <a:off x="7067453" y="1165149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4" idx="6"/>
              <a:endCxn id="22" idx="2"/>
            </p:cNvCxnSpPr>
            <p:nvPr/>
          </p:nvCxnSpPr>
          <p:spPr>
            <a:xfrm flipV="1">
              <a:off x="5747881" y="1171611"/>
              <a:ext cx="850842" cy="260111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5279151" y="3538363"/>
              <a:ext cx="481367" cy="468730"/>
              <a:chOff x="5279151" y="3538363"/>
              <a:chExt cx="481367" cy="46873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355994" y="3572673"/>
                <a:ext cx="404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b</a:t>
                </a:r>
                <a:endParaRPr lang="ko-KR" altLang="en-US" sz="2000" baseline="-25000" dirty="0">
                  <a:latin typeface="Symbol" panose="05050102010706020507" pitchFamily="18" charset="2"/>
                  <a:ea typeface="나눔명조" panose="02020603020101020101" pitchFamily="18" charset="-127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279151" y="3538363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5220590" y="3269538"/>
            <a:ext cx="481183" cy="468730"/>
            <a:chOff x="5248448" y="2718653"/>
            <a:chExt cx="481183" cy="468730"/>
          </a:xfrm>
        </p:grpSpPr>
        <p:sp>
          <p:nvSpPr>
            <p:cNvPr id="77" name="TextBox 76"/>
            <p:cNvSpPr txBox="1"/>
            <p:nvPr/>
          </p:nvSpPr>
          <p:spPr>
            <a:xfrm>
              <a:off x="5325107" y="27208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5248448" y="2718653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737362" y="3240027"/>
            <a:ext cx="483415" cy="470916"/>
            <a:chOff x="7749436" y="2726532"/>
            <a:chExt cx="483415" cy="470916"/>
          </a:xfrm>
        </p:grpSpPr>
        <p:sp>
          <p:nvSpPr>
            <p:cNvPr id="82" name="TextBox 81"/>
            <p:cNvSpPr txBox="1"/>
            <p:nvPr/>
          </p:nvSpPr>
          <p:spPr>
            <a:xfrm>
              <a:off x="7828327" y="272653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749436" y="2728718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1567129"/>
            <a:ext cx="4191000" cy="27717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en-US" altLang="ko-KR" dirty="0" smtClean="0">
                <a:latin typeface="Times New Roman" panose="02020603050405020304" pitchFamily="18" charset="0"/>
              </a:rPr>
              <a:t>⸧ </a:t>
            </a:r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77"/>
          <p:cNvGrpSpPr/>
          <p:nvPr/>
        </p:nvGrpSpPr>
        <p:grpSpPr>
          <a:xfrm>
            <a:off x="1849336" y="1646059"/>
            <a:ext cx="2269586" cy="2203012"/>
            <a:chOff x="5854075" y="3902529"/>
            <a:chExt cx="2269586" cy="2203012"/>
          </a:xfrm>
        </p:grpSpPr>
        <p:sp>
          <p:nvSpPr>
            <p:cNvPr id="10" name="타원 39"/>
            <p:cNvSpPr/>
            <p:nvPr/>
          </p:nvSpPr>
          <p:spPr>
            <a:xfrm>
              <a:off x="6392636" y="390252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40"/>
            <p:cNvSpPr/>
            <p:nvPr/>
          </p:nvSpPr>
          <p:spPr>
            <a:xfrm>
              <a:off x="6309460" y="427959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41"/>
            <p:cNvSpPr/>
            <p:nvPr/>
          </p:nvSpPr>
          <p:spPr>
            <a:xfrm>
              <a:off x="6653158" y="42499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42"/>
            <p:cNvSpPr/>
            <p:nvPr/>
          </p:nvSpPr>
          <p:spPr>
            <a:xfrm>
              <a:off x="6742838" y="452824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43"/>
            <p:cNvSpPr/>
            <p:nvPr/>
          </p:nvSpPr>
          <p:spPr>
            <a:xfrm>
              <a:off x="6893333" y="482836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4"/>
            <p:cNvSpPr/>
            <p:nvPr/>
          </p:nvSpPr>
          <p:spPr>
            <a:xfrm>
              <a:off x="6493832" y="514825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45"/>
            <p:cNvSpPr/>
            <p:nvPr/>
          </p:nvSpPr>
          <p:spPr>
            <a:xfrm>
              <a:off x="6225771" y="533866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6"/>
            <p:cNvSpPr/>
            <p:nvPr/>
          </p:nvSpPr>
          <p:spPr>
            <a:xfrm>
              <a:off x="6274442" y="57330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47"/>
            <p:cNvSpPr/>
            <p:nvPr/>
          </p:nvSpPr>
          <p:spPr>
            <a:xfrm>
              <a:off x="6595208" y="57845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48"/>
            <p:cNvSpPr/>
            <p:nvPr/>
          </p:nvSpPr>
          <p:spPr>
            <a:xfrm>
              <a:off x="7009162" y="587634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49"/>
            <p:cNvSpPr/>
            <p:nvPr/>
          </p:nvSpPr>
          <p:spPr>
            <a:xfrm>
              <a:off x="7153928" y="4949476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50"/>
            <p:cNvSpPr/>
            <p:nvPr/>
          </p:nvSpPr>
          <p:spPr>
            <a:xfrm>
              <a:off x="7305544" y="603206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51"/>
            <p:cNvSpPr/>
            <p:nvPr/>
          </p:nvSpPr>
          <p:spPr>
            <a:xfrm>
              <a:off x="7045901" y="41213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52"/>
            <p:cNvSpPr/>
            <p:nvPr/>
          </p:nvSpPr>
          <p:spPr>
            <a:xfrm>
              <a:off x="7331002" y="4187068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53"/>
            <p:cNvSpPr/>
            <p:nvPr/>
          </p:nvSpPr>
          <p:spPr>
            <a:xfrm>
              <a:off x="7096828" y="4499245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54"/>
            <p:cNvSpPr/>
            <p:nvPr/>
          </p:nvSpPr>
          <p:spPr>
            <a:xfrm>
              <a:off x="7458561" y="44625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55"/>
            <p:cNvSpPr/>
            <p:nvPr/>
          </p:nvSpPr>
          <p:spPr>
            <a:xfrm>
              <a:off x="7708504" y="456599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56"/>
            <p:cNvSpPr/>
            <p:nvPr/>
          </p:nvSpPr>
          <p:spPr>
            <a:xfrm>
              <a:off x="7597657" y="480983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57"/>
            <p:cNvSpPr/>
            <p:nvPr/>
          </p:nvSpPr>
          <p:spPr>
            <a:xfrm>
              <a:off x="7532039" y="503430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58"/>
            <p:cNvSpPr/>
            <p:nvPr/>
          </p:nvSpPr>
          <p:spPr>
            <a:xfrm>
              <a:off x="6940449" y="514287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59"/>
            <p:cNvSpPr/>
            <p:nvPr/>
          </p:nvSpPr>
          <p:spPr>
            <a:xfrm>
              <a:off x="6599264" y="5408143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60"/>
            <p:cNvSpPr/>
            <p:nvPr/>
          </p:nvSpPr>
          <p:spPr>
            <a:xfrm>
              <a:off x="6821086" y="5626157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61"/>
            <p:cNvSpPr/>
            <p:nvPr/>
          </p:nvSpPr>
          <p:spPr>
            <a:xfrm>
              <a:off x="7149014" y="560853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62"/>
            <p:cNvSpPr/>
            <p:nvPr/>
          </p:nvSpPr>
          <p:spPr>
            <a:xfrm>
              <a:off x="7331002" y="517266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63"/>
            <p:cNvSpPr/>
            <p:nvPr/>
          </p:nvSpPr>
          <p:spPr>
            <a:xfrm>
              <a:off x="7671135" y="530377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64"/>
            <p:cNvSpPr/>
            <p:nvPr/>
          </p:nvSpPr>
          <p:spPr>
            <a:xfrm>
              <a:off x="7883813" y="500992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65"/>
            <p:cNvSpPr/>
            <p:nvPr/>
          </p:nvSpPr>
          <p:spPr>
            <a:xfrm>
              <a:off x="5897767" y="42845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66"/>
            <p:cNvSpPr/>
            <p:nvPr/>
          </p:nvSpPr>
          <p:spPr>
            <a:xfrm>
              <a:off x="5854075" y="45891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67"/>
            <p:cNvSpPr/>
            <p:nvPr/>
          </p:nvSpPr>
          <p:spPr>
            <a:xfrm>
              <a:off x="6202567" y="45893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68"/>
            <p:cNvSpPr/>
            <p:nvPr/>
          </p:nvSpPr>
          <p:spPr>
            <a:xfrm>
              <a:off x="6394373" y="483052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69"/>
            <p:cNvSpPr/>
            <p:nvPr/>
          </p:nvSpPr>
          <p:spPr>
            <a:xfrm>
              <a:off x="5924989" y="51428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70"/>
            <p:cNvSpPr/>
            <p:nvPr/>
          </p:nvSpPr>
          <p:spPr>
            <a:xfrm>
              <a:off x="6083828" y="490439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71"/>
            <p:cNvSpPr/>
            <p:nvPr/>
          </p:nvSpPr>
          <p:spPr>
            <a:xfrm>
              <a:off x="5996311" y="578618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72"/>
            <p:cNvSpPr/>
            <p:nvPr/>
          </p:nvSpPr>
          <p:spPr>
            <a:xfrm>
              <a:off x="8050183" y="469490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73"/>
            <p:cNvSpPr/>
            <p:nvPr/>
          </p:nvSpPr>
          <p:spPr>
            <a:xfrm>
              <a:off x="7877810" y="432723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74"/>
            <p:cNvSpPr/>
            <p:nvPr/>
          </p:nvSpPr>
          <p:spPr>
            <a:xfrm>
              <a:off x="7440203" y="5571794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75"/>
            <p:cNvSpPr/>
            <p:nvPr/>
          </p:nvSpPr>
          <p:spPr>
            <a:xfrm>
              <a:off x="7114840" y="5391647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76"/>
            <p:cNvSpPr/>
            <p:nvPr/>
          </p:nvSpPr>
          <p:spPr>
            <a:xfrm>
              <a:off x="7392293" y="4784509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17793" y="2571891"/>
            <a:ext cx="404524" cy="1983611"/>
            <a:chOff x="3008389" y="3182765"/>
            <a:chExt cx="404524" cy="2062281"/>
          </a:xfrm>
        </p:grpSpPr>
        <p:sp>
          <p:nvSpPr>
            <p:cNvPr id="49" name="TextBox 48"/>
            <p:cNvSpPr txBox="1"/>
            <p:nvPr/>
          </p:nvSpPr>
          <p:spPr>
            <a:xfrm>
              <a:off x="3008389" y="484493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3210651" y="3182765"/>
              <a:ext cx="0" cy="1632412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037170" y="2153101"/>
            <a:ext cx="1910792" cy="445671"/>
            <a:chOff x="1328829" y="2587056"/>
            <a:chExt cx="1910792" cy="445671"/>
          </a:xfrm>
        </p:grpSpPr>
        <p:sp>
          <p:nvSpPr>
            <p:cNvPr id="52" name="TextBox 51"/>
            <p:cNvSpPr txBox="1"/>
            <p:nvPr/>
          </p:nvSpPr>
          <p:spPr>
            <a:xfrm>
              <a:off x="1328829" y="258705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1667877" y="3032727"/>
              <a:ext cx="1571744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5486046" y="2882832"/>
            <a:ext cx="2251316" cy="1403391"/>
            <a:chOff x="5498120" y="2369337"/>
            <a:chExt cx="2251316" cy="1403391"/>
          </a:xfrm>
        </p:grpSpPr>
        <p:sp>
          <p:nvSpPr>
            <p:cNvPr id="146" name="TextBox 145"/>
            <p:cNvSpPr txBox="1"/>
            <p:nvPr/>
          </p:nvSpPr>
          <p:spPr>
            <a:xfrm>
              <a:off x="5498120" y="2369337"/>
              <a:ext cx="402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="1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570713" y="2735180"/>
              <a:ext cx="468730" cy="468730"/>
              <a:chOff x="6570713" y="2735180"/>
              <a:chExt cx="468730" cy="468730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631712" y="2761935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570713" y="2735180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8" name="Straight Connector 147"/>
            <p:cNvCxnSpPr>
              <a:stCxn id="186" idx="6"/>
              <a:endCxn id="152" idx="2"/>
            </p:cNvCxnSpPr>
            <p:nvPr/>
          </p:nvCxnSpPr>
          <p:spPr>
            <a:xfrm flipV="1">
              <a:off x="5701394" y="2969545"/>
              <a:ext cx="869319" cy="208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2" idx="6"/>
              <a:endCxn id="189" idx="2"/>
            </p:cNvCxnSpPr>
            <p:nvPr/>
          </p:nvCxnSpPr>
          <p:spPr>
            <a:xfrm flipV="1">
              <a:off x="7039443" y="2963083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1" idx="6"/>
              <a:endCxn id="152" idx="2"/>
            </p:cNvCxnSpPr>
            <p:nvPr/>
          </p:nvCxnSpPr>
          <p:spPr>
            <a:xfrm flipV="1">
              <a:off x="5747881" y="2969545"/>
              <a:ext cx="822832" cy="80318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5244018" y="1426247"/>
            <a:ext cx="468730" cy="504042"/>
            <a:chOff x="5256092" y="912752"/>
            <a:chExt cx="468730" cy="504042"/>
          </a:xfrm>
        </p:grpSpPr>
        <p:sp>
          <p:nvSpPr>
            <p:cNvPr id="154" name="TextBox 153"/>
            <p:cNvSpPr txBox="1"/>
            <p:nvPr/>
          </p:nvSpPr>
          <p:spPr>
            <a:xfrm>
              <a:off x="5312654" y="91275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5256092" y="94806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7765372" y="1442093"/>
            <a:ext cx="483415" cy="470916"/>
            <a:chOff x="7777446" y="928598"/>
            <a:chExt cx="483415" cy="470916"/>
          </a:xfrm>
        </p:grpSpPr>
        <p:sp>
          <p:nvSpPr>
            <p:cNvPr id="157" name="TextBox 156"/>
            <p:cNvSpPr txBox="1"/>
            <p:nvPr/>
          </p:nvSpPr>
          <p:spPr>
            <a:xfrm>
              <a:off x="7856337" y="9285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7777446" y="93078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740099" y="2156553"/>
            <a:ext cx="483415" cy="470916"/>
            <a:chOff x="7752173" y="1643058"/>
            <a:chExt cx="483415" cy="470916"/>
          </a:xfrm>
        </p:grpSpPr>
        <p:sp>
          <p:nvSpPr>
            <p:cNvPr id="160" name="TextBox 159"/>
            <p:cNvSpPr txBox="1"/>
            <p:nvPr/>
          </p:nvSpPr>
          <p:spPr>
            <a:xfrm>
              <a:off x="7831064" y="164305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7752173" y="164524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248517" y="2156553"/>
            <a:ext cx="483415" cy="470916"/>
            <a:chOff x="7614374" y="1869253"/>
            <a:chExt cx="483415" cy="470916"/>
          </a:xfrm>
        </p:grpSpPr>
        <p:sp>
          <p:nvSpPr>
            <p:cNvPr id="164" name="TextBox 163"/>
            <p:cNvSpPr txBox="1"/>
            <p:nvPr/>
          </p:nvSpPr>
          <p:spPr>
            <a:xfrm>
              <a:off x="7693265" y="1869253"/>
              <a:ext cx="4045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7614374" y="1871439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609099" y="1887137"/>
            <a:ext cx="2131000" cy="2399087"/>
            <a:chOff x="5621173" y="1373642"/>
            <a:chExt cx="2131000" cy="2399086"/>
          </a:xfrm>
        </p:grpSpPr>
        <p:grpSp>
          <p:nvGrpSpPr>
            <p:cNvPr id="166" name="Group 165"/>
            <p:cNvGrpSpPr/>
            <p:nvPr/>
          </p:nvGrpSpPr>
          <p:grpSpPr>
            <a:xfrm>
              <a:off x="6573450" y="1644151"/>
              <a:ext cx="468730" cy="468730"/>
              <a:chOff x="6573450" y="1644151"/>
              <a:chExt cx="468730" cy="46873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6634449" y="1670906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573450" y="1644151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7" name="Straight Connector 166"/>
            <p:cNvCxnSpPr>
              <a:endCxn id="172" idx="2"/>
            </p:cNvCxnSpPr>
            <p:nvPr/>
          </p:nvCxnSpPr>
          <p:spPr>
            <a:xfrm flipV="1">
              <a:off x="5731961" y="1878516"/>
              <a:ext cx="841489" cy="1074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72" idx="6"/>
              <a:endCxn id="161" idx="2"/>
            </p:cNvCxnSpPr>
            <p:nvPr/>
          </p:nvCxnSpPr>
          <p:spPr>
            <a:xfrm>
              <a:off x="7042180" y="1878516"/>
              <a:ext cx="709993" cy="10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5621173" y="137364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0" name="Straight Connector 169"/>
            <p:cNvCxnSpPr>
              <a:stCxn id="181" idx="6"/>
              <a:endCxn id="172" idx="2"/>
            </p:cNvCxnSpPr>
            <p:nvPr/>
          </p:nvCxnSpPr>
          <p:spPr>
            <a:xfrm flipV="1">
              <a:off x="5747881" y="1878516"/>
              <a:ext cx="825569" cy="189421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5267077" y="1170738"/>
            <a:ext cx="2498295" cy="3349850"/>
            <a:chOff x="5279151" y="657243"/>
            <a:chExt cx="2498295" cy="3349850"/>
          </a:xfrm>
        </p:grpSpPr>
        <p:sp>
          <p:nvSpPr>
            <p:cNvPr id="174" name="TextBox 173"/>
            <p:cNvSpPr txBox="1"/>
            <p:nvPr/>
          </p:nvSpPr>
          <p:spPr>
            <a:xfrm>
              <a:off x="5682770" y="657243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6598723" y="937246"/>
              <a:ext cx="468730" cy="468730"/>
              <a:chOff x="6598723" y="937246"/>
              <a:chExt cx="468730" cy="468730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6659722" y="964001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598723" y="937246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6" name="Straight Connector 175"/>
            <p:cNvCxnSpPr>
              <a:stCxn id="155" idx="6"/>
              <a:endCxn id="183" idx="2"/>
            </p:cNvCxnSpPr>
            <p:nvPr/>
          </p:nvCxnSpPr>
          <p:spPr>
            <a:xfrm flipV="1">
              <a:off x="5724822" y="1171611"/>
              <a:ext cx="873901" cy="1081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6"/>
              <a:endCxn id="158" idx="2"/>
            </p:cNvCxnSpPr>
            <p:nvPr/>
          </p:nvCxnSpPr>
          <p:spPr>
            <a:xfrm flipV="1">
              <a:off x="7067453" y="1165149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1" idx="6"/>
              <a:endCxn id="183" idx="2"/>
            </p:cNvCxnSpPr>
            <p:nvPr/>
          </p:nvCxnSpPr>
          <p:spPr>
            <a:xfrm flipV="1">
              <a:off x="5747881" y="1171611"/>
              <a:ext cx="850842" cy="260111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5279151" y="3538363"/>
              <a:ext cx="481367" cy="468730"/>
              <a:chOff x="5279151" y="3538363"/>
              <a:chExt cx="481367" cy="46873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5355994" y="3572673"/>
                <a:ext cx="404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b</a:t>
                </a:r>
                <a:endParaRPr lang="ko-KR" altLang="en-US" sz="2000" baseline="-25000" dirty="0">
                  <a:latin typeface="Symbol" panose="05050102010706020507" pitchFamily="18" charset="2"/>
                  <a:ea typeface="나눔명조" panose="02020603020101020101" pitchFamily="18" charset="-127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279151" y="3538363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Group 183"/>
          <p:cNvGrpSpPr/>
          <p:nvPr/>
        </p:nvGrpSpPr>
        <p:grpSpPr>
          <a:xfrm>
            <a:off x="5220590" y="3269538"/>
            <a:ext cx="481183" cy="468730"/>
            <a:chOff x="5248448" y="2718653"/>
            <a:chExt cx="481183" cy="468730"/>
          </a:xfrm>
        </p:grpSpPr>
        <p:sp>
          <p:nvSpPr>
            <p:cNvPr id="185" name="TextBox 184"/>
            <p:cNvSpPr txBox="1"/>
            <p:nvPr/>
          </p:nvSpPr>
          <p:spPr>
            <a:xfrm>
              <a:off x="5325107" y="27208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5248448" y="2718653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737362" y="3240027"/>
            <a:ext cx="483415" cy="470916"/>
            <a:chOff x="7749436" y="2726532"/>
            <a:chExt cx="483415" cy="470916"/>
          </a:xfrm>
        </p:grpSpPr>
        <p:sp>
          <p:nvSpPr>
            <p:cNvPr id="188" name="TextBox 187"/>
            <p:cNvSpPr txBox="1"/>
            <p:nvPr/>
          </p:nvSpPr>
          <p:spPr>
            <a:xfrm>
              <a:off x="7828327" y="272653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7749436" y="2728718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5681866" y="1692174"/>
            <a:ext cx="897329" cy="1818797"/>
            <a:chOff x="5908444" y="3623599"/>
            <a:chExt cx="897329" cy="1818797"/>
          </a:xfrm>
        </p:grpSpPr>
        <p:cxnSp>
          <p:nvCxnSpPr>
            <p:cNvPr id="190" name="Straight Connector 189"/>
            <p:cNvCxnSpPr>
              <a:stCxn id="163" idx="6"/>
              <a:endCxn id="183" idx="2"/>
            </p:cNvCxnSpPr>
            <p:nvPr/>
          </p:nvCxnSpPr>
          <p:spPr>
            <a:xfrm flipV="1">
              <a:off x="5936371" y="3623599"/>
              <a:ext cx="869402" cy="707998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6" idx="6"/>
              <a:endCxn id="183" idx="2"/>
            </p:cNvCxnSpPr>
            <p:nvPr/>
          </p:nvCxnSpPr>
          <p:spPr>
            <a:xfrm flipV="1">
              <a:off x="5908444" y="3623599"/>
              <a:ext cx="897329" cy="1818797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7028969" y="1685571"/>
            <a:ext cx="746115" cy="1804396"/>
            <a:chOff x="7246493" y="3617137"/>
            <a:chExt cx="746115" cy="1804396"/>
          </a:xfrm>
        </p:grpSpPr>
        <p:cxnSp>
          <p:nvCxnSpPr>
            <p:cNvPr id="197" name="Straight Connector 196"/>
            <p:cNvCxnSpPr>
              <a:stCxn id="172" idx="6"/>
            </p:cNvCxnSpPr>
            <p:nvPr/>
          </p:nvCxnSpPr>
          <p:spPr>
            <a:xfrm flipV="1">
              <a:off x="7249230" y="3628189"/>
              <a:ext cx="743378" cy="702315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52" idx="6"/>
              <a:endCxn id="158" idx="2"/>
            </p:cNvCxnSpPr>
            <p:nvPr/>
          </p:nvCxnSpPr>
          <p:spPr>
            <a:xfrm flipV="1">
              <a:off x="7246493" y="3617137"/>
              <a:ext cx="738003" cy="1804396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5690844" y="1693651"/>
            <a:ext cx="872056" cy="1807979"/>
            <a:chOff x="5689320" y="1695924"/>
            <a:chExt cx="872056" cy="1807979"/>
          </a:xfrm>
        </p:grpSpPr>
        <p:cxnSp>
          <p:nvCxnSpPr>
            <p:cNvPr id="204" name="Straight Connector 203"/>
            <p:cNvCxnSpPr>
              <a:stCxn id="155" idx="6"/>
              <a:endCxn id="172" idx="2"/>
            </p:cNvCxnSpPr>
            <p:nvPr/>
          </p:nvCxnSpPr>
          <p:spPr>
            <a:xfrm>
              <a:off x="5712748" y="1695924"/>
              <a:ext cx="848628" cy="696087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86" idx="6"/>
            </p:cNvCxnSpPr>
            <p:nvPr/>
          </p:nvCxnSpPr>
          <p:spPr>
            <a:xfrm flipV="1">
              <a:off x="5689320" y="2389511"/>
              <a:ext cx="855511" cy="1114392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7024632" y="1685544"/>
            <a:ext cx="712730" cy="1797934"/>
            <a:chOff x="7027369" y="1685106"/>
            <a:chExt cx="712730" cy="1797934"/>
          </a:xfrm>
        </p:grpSpPr>
        <p:cxnSp>
          <p:nvCxnSpPr>
            <p:cNvPr id="206" name="Straight Connector 205"/>
            <p:cNvCxnSpPr>
              <a:stCxn id="183" idx="6"/>
              <a:endCxn id="161" idx="2"/>
            </p:cNvCxnSpPr>
            <p:nvPr/>
          </p:nvCxnSpPr>
          <p:spPr>
            <a:xfrm>
              <a:off x="7055379" y="1685106"/>
              <a:ext cx="684720" cy="707998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52" idx="6"/>
              <a:endCxn id="161" idx="2"/>
            </p:cNvCxnSpPr>
            <p:nvPr/>
          </p:nvCxnSpPr>
          <p:spPr>
            <a:xfrm flipV="1">
              <a:off x="7027369" y="2393104"/>
              <a:ext cx="712730" cy="1089936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5726639" y="1707874"/>
            <a:ext cx="845891" cy="1796030"/>
            <a:chOff x="5712748" y="1695924"/>
            <a:chExt cx="845891" cy="1796030"/>
          </a:xfrm>
        </p:grpSpPr>
        <p:cxnSp>
          <p:nvCxnSpPr>
            <p:cNvPr id="217" name="Straight Connector 216"/>
            <p:cNvCxnSpPr>
              <a:stCxn id="155" idx="6"/>
            </p:cNvCxnSpPr>
            <p:nvPr/>
          </p:nvCxnSpPr>
          <p:spPr>
            <a:xfrm>
              <a:off x="5712748" y="1695924"/>
              <a:ext cx="835958" cy="1796030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163" idx="6"/>
              <a:endCxn id="152" idx="2"/>
            </p:cNvCxnSpPr>
            <p:nvPr/>
          </p:nvCxnSpPr>
          <p:spPr>
            <a:xfrm>
              <a:off x="5717247" y="2393104"/>
              <a:ext cx="841392" cy="1089936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7040186" y="1685049"/>
            <a:ext cx="707256" cy="1793595"/>
            <a:chOff x="7030106" y="1685106"/>
            <a:chExt cx="707256" cy="1793595"/>
          </a:xfrm>
        </p:grpSpPr>
        <p:cxnSp>
          <p:nvCxnSpPr>
            <p:cNvPr id="219" name="Straight Connector 218"/>
            <p:cNvCxnSpPr>
              <a:stCxn id="183" idx="6"/>
              <a:endCxn id="189" idx="2"/>
            </p:cNvCxnSpPr>
            <p:nvPr/>
          </p:nvCxnSpPr>
          <p:spPr>
            <a:xfrm>
              <a:off x="7055379" y="1685106"/>
              <a:ext cx="681983" cy="1791472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172" idx="6"/>
            </p:cNvCxnSpPr>
            <p:nvPr/>
          </p:nvCxnSpPr>
          <p:spPr>
            <a:xfrm>
              <a:off x="7030106" y="2392011"/>
              <a:ext cx="707256" cy="1086690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Connector 233"/>
          <p:cNvCxnSpPr/>
          <p:nvPr/>
        </p:nvCxnSpPr>
        <p:spPr>
          <a:xfrm>
            <a:off x="4021694" y="439387"/>
            <a:ext cx="274815" cy="0"/>
          </a:xfrm>
          <a:prstGeom prst="line">
            <a:avLst/>
          </a:prstGeom>
          <a:ln w="1905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215695"/>
              </p:ext>
            </p:extLst>
          </p:nvPr>
        </p:nvGraphicFramePr>
        <p:xfrm>
          <a:off x="6270625" y="4459288"/>
          <a:ext cx="1373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" name="Equation" r:id="rId4" imgW="761760" imgH="177480" progId="Equation.DSMT4">
                  <p:embed/>
                </p:oleObj>
              </mc:Choice>
              <mc:Fallback>
                <p:oleObj name="Equation" r:id="rId4" imgW="761760" imgH="177480" progId="Equation.DSMT4">
                  <p:embed/>
                  <p:pic>
                    <p:nvPicPr>
                      <p:cNvPr id="10" name="개체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0625" y="4459288"/>
                        <a:ext cx="1373188" cy="320675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" name="Group 242"/>
          <p:cNvGrpSpPr/>
          <p:nvPr/>
        </p:nvGrpSpPr>
        <p:grpSpPr>
          <a:xfrm>
            <a:off x="821718" y="4979562"/>
            <a:ext cx="7137954" cy="1431182"/>
            <a:chOff x="821718" y="4979562"/>
            <a:chExt cx="7137954" cy="1431182"/>
          </a:xfrm>
        </p:grpSpPr>
        <p:graphicFrame>
          <p:nvGraphicFramePr>
            <p:cNvPr id="238" name="Object 2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397288"/>
                </p:ext>
              </p:extLst>
            </p:nvPr>
          </p:nvGraphicFramePr>
          <p:xfrm>
            <a:off x="962772" y="5158314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19" name="Equation" r:id="rId6" imgW="114120" imgH="177480" progId="Equation.DSMT4">
                    <p:embed/>
                  </p:oleObj>
                </mc:Choice>
                <mc:Fallback>
                  <p:oleObj name="Equation" r:id="rId6" imgW="114120" imgH="17748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2772" y="5158314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" name="TextBox 238"/>
            <p:cNvSpPr txBox="1"/>
            <p:nvPr/>
          </p:nvSpPr>
          <p:spPr>
            <a:xfrm>
              <a:off x="821718" y="5075852"/>
              <a:ext cx="3951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Loss function</a:t>
              </a:r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(= cost function)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aphicFrame>
          <p:nvGraphicFramePr>
            <p:cNvPr id="240" name="개체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5812995"/>
                </p:ext>
              </p:extLst>
            </p:nvPr>
          </p:nvGraphicFramePr>
          <p:xfrm>
            <a:off x="5191073" y="5634456"/>
            <a:ext cx="2562225" cy="776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20" name="Equation" r:id="rId8" imgW="1422360" imgH="431640" progId="Equation.DSMT4">
                    <p:embed/>
                  </p:oleObj>
                </mc:Choice>
                <mc:Fallback>
                  <p:oleObj name="Equation" r:id="rId8" imgW="1422360" imgH="431640" progId="Equation.DSMT4">
                    <p:embed/>
                    <p:pic>
                      <p:nvPicPr>
                        <p:cNvPr id="9" name="개체 1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91073" y="5634456"/>
                          <a:ext cx="2562225" cy="776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1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074868"/>
                </p:ext>
              </p:extLst>
            </p:nvPr>
          </p:nvGraphicFramePr>
          <p:xfrm>
            <a:off x="5191072" y="4979562"/>
            <a:ext cx="27686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21" name="Equation" r:id="rId10" imgW="1536480" imgH="380880" progId="Equation.DSMT4">
                    <p:embed/>
                  </p:oleObj>
                </mc:Choice>
                <mc:Fallback>
                  <p:oleObj name="Equation" r:id="rId10" imgW="1536480" imgH="380880" progId="Equation.DSMT4">
                    <p:embed/>
                    <p:pic>
                      <p:nvPicPr>
                        <p:cNvPr id="11" name="개체 2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191072" y="4979562"/>
                          <a:ext cx="2768600" cy="685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TextBox 241"/>
            <p:cNvSpPr txBox="1"/>
            <p:nvPr/>
          </p:nvSpPr>
          <p:spPr>
            <a:xfrm>
              <a:off x="821718" y="5784994"/>
              <a:ext cx="3951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Mean Squared Error (MSE)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923636"/>
            <a:ext cx="8528275" cy="556923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신경망이란 데이터를 잘 구분하기 위해 데이터 공간들을 잘 왜곡해 </a:t>
            </a:r>
            <a:r>
              <a:rPr lang="en-US" altLang="ko-KR" dirty="0" smtClean="0"/>
              <a:t>(e.g. kernels) </a:t>
            </a:r>
            <a:r>
              <a:rPr lang="ko-KR" altLang="en-US" dirty="0"/>
              <a:t>선들을 긋고 </a:t>
            </a:r>
            <a:r>
              <a:rPr lang="en-US" altLang="ko-KR" dirty="0"/>
              <a:t>(e.g. SVM) </a:t>
            </a:r>
            <a:r>
              <a:rPr lang="ko-KR" altLang="en-US" dirty="0" smtClean="0"/>
              <a:t>선형 </a:t>
            </a:r>
            <a:r>
              <a:rPr lang="ko-KR" altLang="en-US" dirty="0"/>
              <a:t>맞춤 </a:t>
            </a:r>
            <a:r>
              <a:rPr lang="en-US" altLang="ko-KR" dirty="0"/>
              <a:t>(linear fitting)</a:t>
            </a:r>
            <a:r>
              <a:rPr lang="ko-KR" altLang="en-US" dirty="0"/>
              <a:t>과 비선형 변환 </a:t>
            </a:r>
            <a:r>
              <a:rPr lang="en-US" altLang="ko-KR" dirty="0"/>
              <a:t>(nonlinear transformation or activation)</a:t>
            </a:r>
            <a:r>
              <a:rPr lang="ko-KR" altLang="en-US" dirty="0"/>
              <a:t>을 </a:t>
            </a:r>
            <a:r>
              <a:rPr lang="ko-KR" altLang="en-US" dirty="0" smtClean="0"/>
              <a:t>반복하여 구분결과가 더 잘 나오게 하는 과정</a:t>
            </a:r>
            <a:r>
              <a:rPr lang="en-US" altLang="ko-KR" dirty="0" smtClean="0"/>
              <a:t>(optimization)</a:t>
            </a:r>
            <a:r>
              <a:rPr lang="ko-KR" altLang="en-US" dirty="0" smtClean="0"/>
              <a:t>을 포함하는 구조라고 할 수 있다</a:t>
            </a:r>
            <a:endParaRPr lang="en-US" altLang="ko-KR" dirty="0" smtClean="0"/>
          </a:p>
          <a:p>
            <a:r>
              <a:rPr lang="en-US" altLang="ko-KR" dirty="0" smtClean="0"/>
              <a:t>Neural </a:t>
            </a:r>
            <a:r>
              <a:rPr lang="en-US" altLang="ko-KR" dirty="0"/>
              <a:t>networks are structures that are repeatedly built up with linear fitting and nonlinear transformation or </a:t>
            </a:r>
            <a:r>
              <a:rPr lang="en-US" altLang="ko-KR" dirty="0" smtClean="0"/>
              <a:t>activation to distinguish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09" y="6488668"/>
            <a:ext cx="7319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http://t-robotics.blogspot.com/2015/05/deep-learning.html#.W2ke9SgzY2w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57" y="3113767"/>
            <a:ext cx="5119656" cy="2367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855" y="5565338"/>
            <a:ext cx="8654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파란선과 빨간선의 영역을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직선으로 구분한다고 하면 불완전한 구분이 되므로 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왼쪽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),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공간을 왜곡하면 오른쪽과 같이 직선으로 구분가능하다</a:t>
            </a:r>
            <a:endParaRPr lang="en-US" altLang="ko-KR" dirty="0" smtClean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이처럼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인공신경망은 선 긋고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구기고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합하고를 반복하여 데이터를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처리한다</a:t>
            </a:r>
            <a:endParaRPr lang="ko-KR" altLang="en-US" sz="12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5113" y="5116909"/>
            <a:ext cx="173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사진출처</a:t>
            </a:r>
            <a:r>
              <a: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colah's</a:t>
            </a:r>
            <a:r>
              <a: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blog)</a:t>
            </a:r>
            <a:endParaRPr lang="ko-KR" altLang="en-US" sz="12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212754" y="4078629"/>
            <a:ext cx="4764674" cy="1533525"/>
            <a:chOff x="2201163" y="1493488"/>
            <a:chExt cx="4764674" cy="15335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163" y="1493488"/>
              <a:ext cx="2990850" cy="153352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5110458" y="2236046"/>
              <a:ext cx="1542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652931" y="198149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Perceptron: a basic unit of neural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1237" y="3770741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Sum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0470" y="3770741"/>
            <a:ext cx="143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Output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62108" y="3770741"/>
            <a:ext cx="883575" cy="1843808"/>
            <a:chOff x="1443447" y="948027"/>
            <a:chExt cx="883575" cy="1843808"/>
          </a:xfrm>
        </p:grpSpPr>
        <p:sp>
          <p:nvSpPr>
            <p:cNvPr id="10" name="TextBox 9"/>
            <p:cNvSpPr txBox="1"/>
            <p:nvPr/>
          </p:nvSpPr>
          <p:spPr>
            <a:xfrm>
              <a:off x="1443447" y="948027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Inputs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43447" y="948027"/>
              <a:ext cx="812224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22657" y="3765257"/>
            <a:ext cx="1108580" cy="1843808"/>
            <a:chOff x="2303996" y="942543"/>
            <a:chExt cx="1108580" cy="1843808"/>
          </a:xfrm>
        </p:grpSpPr>
        <p:sp>
          <p:nvSpPr>
            <p:cNvPr id="9" name="TextBox 8"/>
            <p:cNvSpPr txBox="1"/>
            <p:nvPr/>
          </p:nvSpPr>
          <p:spPr>
            <a:xfrm>
              <a:off x="2327022" y="948027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Weights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3996" y="942543"/>
              <a:ext cx="1108580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55533" y="3765257"/>
            <a:ext cx="1436254" cy="1843808"/>
            <a:chOff x="4236872" y="942543"/>
            <a:chExt cx="1436254" cy="1843808"/>
          </a:xfrm>
        </p:grpSpPr>
        <p:sp>
          <p:nvSpPr>
            <p:cNvPr id="12" name="TextBox 11"/>
            <p:cNvSpPr txBox="1"/>
            <p:nvPr/>
          </p:nvSpPr>
          <p:spPr>
            <a:xfrm>
              <a:off x="4236872" y="948027"/>
              <a:ext cx="14362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80249" y="942543"/>
              <a:ext cx="1299047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28827" y="5609065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node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0117" y="5592582"/>
            <a:ext cx="598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So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an </a:t>
            </a:r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artificial neuron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simply calculates </a:t>
            </a:r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“weighted sum” of its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input and </a:t>
            </a:r>
            <a:r>
              <a:rPr lang="en-US" altLang="ko-KR" sz="2000" dirty="0">
                <a:solidFill>
                  <a:srgbClr val="00B0F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then decides whether it should be “fired” or not ( </a:t>
            </a:r>
            <a:r>
              <a:rPr lang="en-US" altLang="ko-KR" sz="2000" dirty="0" smtClean="0">
                <a:solidFill>
                  <a:srgbClr val="00B0F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= activation)</a:t>
            </a:r>
            <a:endParaRPr lang="ko-KR" altLang="en-US" sz="2000" dirty="0">
              <a:solidFill>
                <a:srgbClr val="00B0F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8" y="854079"/>
            <a:ext cx="4135849" cy="275723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908446" y="1324150"/>
            <a:ext cx="864571" cy="912154"/>
            <a:chOff x="1908446" y="1324150"/>
            <a:chExt cx="864571" cy="91215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2428827" y="2007704"/>
              <a:ext cx="344190" cy="22860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908446" y="1324150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w</a:t>
              </a:r>
              <a:r>
                <a:rPr lang="en-US" altLang="ko-KR" sz="360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36638" y="2356916"/>
            <a:ext cx="945709" cy="745265"/>
            <a:chOff x="1908446" y="1324150"/>
            <a:chExt cx="753678" cy="646331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365059" y="1394295"/>
              <a:ext cx="297065" cy="211215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908446" y="1324150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w</a:t>
              </a:r>
              <a:r>
                <a:rPr lang="en-US" altLang="ko-KR" sz="360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59905" y="173663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Symbol" panose="05050102010706020507" pitchFamily="18" charset="2"/>
                <a:ea typeface="나눔명조" panose="02020603020101020101" pitchFamily="18" charset="-127"/>
                <a:cs typeface="Times New Roman" panose="02020603050405020304" pitchFamily="18" charset="0"/>
              </a:rPr>
              <a:t>S</a:t>
            </a:r>
            <a:r>
              <a:rPr lang="en-US" altLang="ko-KR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sum</a:t>
            </a:r>
            <a:endParaRPr lang="ko-KR" altLang="en-US" sz="2000" baseline="-25000" dirty="0">
              <a:solidFill>
                <a:schemeClr val="bg1"/>
              </a:solidFill>
              <a:latin typeface="Symbol" panose="05050102010706020507" pitchFamily="18" charset="2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458160" y="2615346"/>
            <a:ext cx="1701458" cy="710901"/>
            <a:chOff x="2133693" y="2074045"/>
            <a:chExt cx="1355967" cy="6165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33693" y="2118364"/>
              <a:ext cx="386788" cy="572209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08990" y="2074045"/>
              <a:ext cx="1180670" cy="400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Activation</a:t>
              </a:r>
              <a:endParaRPr lang="ko-KR" altLang="en-US" sz="1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895862" y="1502575"/>
            <a:ext cx="2843487" cy="1938992"/>
            <a:chOff x="5860939" y="1814357"/>
            <a:chExt cx="2843487" cy="1938992"/>
          </a:xfrm>
        </p:grpSpPr>
        <p:sp>
          <p:nvSpPr>
            <p:cNvPr id="35" name="TextBox 34"/>
            <p:cNvSpPr txBox="1"/>
            <p:nvPr/>
          </p:nvSpPr>
          <p:spPr>
            <a:xfrm>
              <a:off x="5860939" y="1814357"/>
              <a:ext cx="28434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Sigmoid(=logistic)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Softmax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028137" y="3116121"/>
              <a:ext cx="420103" cy="209426"/>
              <a:chOff x="7882832" y="2582156"/>
              <a:chExt cx="866311" cy="431866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882832" y="3009258"/>
                <a:ext cx="50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8369604" y="2582156"/>
                <a:ext cx="379539" cy="4318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883813" y="2188139"/>
              <a:ext cx="478849" cy="246346"/>
              <a:chOff x="8122880" y="2046053"/>
              <a:chExt cx="478849" cy="24634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8122880" y="2282460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355383" y="2059078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6200000">
                <a:off x="8232210" y="2169226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Freeform 47"/>
            <p:cNvSpPr/>
            <p:nvPr/>
          </p:nvSpPr>
          <p:spPr>
            <a:xfrm>
              <a:off x="8220254" y="2668698"/>
              <a:ext cx="449249" cy="249420"/>
            </a:xfrm>
            <a:custGeom>
              <a:avLst/>
              <a:gdLst>
                <a:gd name="connsiteX0" fmla="*/ 0 w 1296062"/>
                <a:gd name="connsiteY0" fmla="*/ 787552 h 791465"/>
                <a:gd name="connsiteX1" fmla="*/ 218661 w 1296062"/>
                <a:gd name="connsiteY1" fmla="*/ 779601 h 791465"/>
                <a:gd name="connsiteX2" fmla="*/ 441297 w 1296062"/>
                <a:gd name="connsiteY2" fmla="*/ 688161 h 791465"/>
                <a:gd name="connsiteX3" fmla="*/ 652007 w 1296062"/>
                <a:gd name="connsiteY3" fmla="*/ 382035 h 791465"/>
                <a:gd name="connsiteX4" fmla="*/ 866692 w 1296062"/>
                <a:gd name="connsiteY4" fmla="*/ 79886 h 791465"/>
                <a:gd name="connsiteX5" fmla="*/ 1081377 w 1296062"/>
                <a:gd name="connsiteY5" fmla="*/ 8324 h 791465"/>
                <a:gd name="connsiteX6" fmla="*/ 1296062 w 1296062"/>
                <a:gd name="connsiteY6" fmla="*/ 4348 h 7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062" h="791465">
                  <a:moveTo>
                    <a:pt x="0" y="787552"/>
                  </a:moveTo>
                  <a:cubicBezTo>
                    <a:pt x="72555" y="791859"/>
                    <a:pt x="145111" y="796166"/>
                    <a:pt x="218661" y="779601"/>
                  </a:cubicBezTo>
                  <a:cubicBezTo>
                    <a:pt x="292211" y="763036"/>
                    <a:pt x="369073" y="754422"/>
                    <a:pt x="441297" y="688161"/>
                  </a:cubicBezTo>
                  <a:cubicBezTo>
                    <a:pt x="513521" y="621900"/>
                    <a:pt x="581108" y="483414"/>
                    <a:pt x="652007" y="382035"/>
                  </a:cubicBezTo>
                  <a:cubicBezTo>
                    <a:pt x="722906" y="280656"/>
                    <a:pt x="795130" y="142171"/>
                    <a:pt x="866692" y="79886"/>
                  </a:cubicBezTo>
                  <a:cubicBezTo>
                    <a:pt x="938254" y="17601"/>
                    <a:pt x="1009815" y="20914"/>
                    <a:pt x="1081377" y="8324"/>
                  </a:cubicBezTo>
                  <a:cubicBezTo>
                    <a:pt x="1152939" y="-4266"/>
                    <a:pt x="1224500" y="41"/>
                    <a:pt x="1296062" y="43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7300583" y="3388793"/>
              <a:ext cx="272462" cy="257303"/>
            </a:xfrm>
            <a:custGeom>
              <a:avLst/>
              <a:gdLst>
                <a:gd name="connsiteX0" fmla="*/ 0 w 272462"/>
                <a:gd name="connsiteY0" fmla="*/ 255949 h 257303"/>
                <a:gd name="connsiteX1" fmla="*/ 216731 w 272462"/>
                <a:gd name="connsiteY1" fmla="*/ 218795 h 257303"/>
                <a:gd name="connsiteX2" fmla="*/ 272462 w 272462"/>
                <a:gd name="connsiteY2" fmla="*/ 0 h 2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62" h="257303">
                  <a:moveTo>
                    <a:pt x="0" y="255949"/>
                  </a:moveTo>
                  <a:cubicBezTo>
                    <a:pt x="85660" y="258701"/>
                    <a:pt x="171321" y="261453"/>
                    <a:pt x="216731" y="218795"/>
                  </a:cubicBezTo>
                  <a:cubicBezTo>
                    <a:pt x="262141" y="176137"/>
                    <a:pt x="267301" y="88068"/>
                    <a:pt x="27246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ounded Rectangle 5"/>
          <p:cNvSpPr/>
          <p:nvPr/>
        </p:nvSpPr>
        <p:spPr>
          <a:xfrm rot="19172019">
            <a:off x="3191496" y="1856899"/>
            <a:ext cx="677751" cy="1827265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788144" y="1156059"/>
            <a:ext cx="926143" cy="1027807"/>
            <a:chOff x="3649403" y="1062017"/>
            <a:chExt cx="926143" cy="1027807"/>
          </a:xfrm>
        </p:grpSpPr>
        <p:sp>
          <p:nvSpPr>
            <p:cNvPr id="52" name="TextBox 51"/>
            <p:cNvSpPr txBox="1"/>
            <p:nvPr/>
          </p:nvSpPr>
          <p:spPr>
            <a:xfrm>
              <a:off x="3678121" y="1062017"/>
              <a:ext cx="897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dendrite</a:t>
              </a:r>
              <a:endParaRPr lang="ko-KR" altLang="en-US" sz="1050" baseline="-25000" dirty="0">
                <a:solidFill>
                  <a:schemeClr val="bg1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3949403" y="1332649"/>
              <a:ext cx="68909" cy="449666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3649403" y="1324799"/>
              <a:ext cx="271282" cy="7650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4105400" y="1364271"/>
              <a:ext cx="21634" cy="44697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110679" y="1624693"/>
            <a:ext cx="1206100" cy="689606"/>
            <a:chOff x="3107131" y="1062017"/>
            <a:chExt cx="1206100" cy="689606"/>
          </a:xfrm>
        </p:grpSpPr>
        <p:sp>
          <p:nvSpPr>
            <p:cNvPr id="63" name="TextBox 62"/>
            <p:cNvSpPr txBox="1"/>
            <p:nvPr/>
          </p:nvSpPr>
          <p:spPr>
            <a:xfrm>
              <a:off x="3678121" y="1062017"/>
              <a:ext cx="63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99FF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soma</a:t>
              </a:r>
              <a:endParaRPr lang="ko-KR" altLang="en-US" sz="1050" baseline="-25000" dirty="0">
                <a:solidFill>
                  <a:srgbClr val="FF99FF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3107131" y="1277702"/>
              <a:ext cx="642483" cy="473921"/>
            </a:xfrm>
            <a:prstGeom prst="straightConnector1">
              <a:avLst/>
            </a:prstGeom>
            <a:ln w="28575">
              <a:solidFill>
                <a:srgbClr val="FF99FF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382223" y="1942929"/>
            <a:ext cx="1375588" cy="598189"/>
            <a:chOff x="2685094" y="1091874"/>
            <a:chExt cx="1353730" cy="461362"/>
          </a:xfrm>
        </p:grpSpPr>
        <p:sp>
          <p:nvSpPr>
            <p:cNvPr id="69" name="TextBox 68"/>
            <p:cNvSpPr txBox="1"/>
            <p:nvPr/>
          </p:nvSpPr>
          <p:spPr>
            <a:xfrm>
              <a:off x="3468452" y="1091874"/>
              <a:ext cx="570372" cy="26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FF00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axon</a:t>
              </a:r>
              <a:endParaRPr lang="ko-KR" altLang="en-US" sz="1050" baseline="-25000" dirty="0">
                <a:solidFill>
                  <a:srgbClr val="FFFF00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>
              <a:off x="2685094" y="1258162"/>
              <a:ext cx="833833" cy="29507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860470" y="1418841"/>
            <a:ext cx="3195040" cy="21199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4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6" grpId="0"/>
      <p:bldP spid="21" grpId="0"/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97349" y="1858481"/>
            <a:ext cx="3868288" cy="1533525"/>
            <a:chOff x="797349" y="1858481"/>
            <a:chExt cx="3868288" cy="1533525"/>
          </a:xfrm>
        </p:grpSpPr>
        <p:grpSp>
          <p:nvGrpSpPr>
            <p:cNvPr id="4" name="Group 3"/>
            <p:cNvGrpSpPr/>
            <p:nvPr/>
          </p:nvGrpSpPr>
          <p:grpSpPr>
            <a:xfrm>
              <a:off x="797349" y="1858481"/>
              <a:ext cx="3775011" cy="1533525"/>
              <a:chOff x="2201163" y="1493488"/>
              <a:chExt cx="3775011" cy="15335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1163" y="1493488"/>
                <a:ext cx="2990850" cy="1533525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5110458" y="2236046"/>
                <a:ext cx="3850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592736" y="2014574"/>
                <a:ext cx="383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2000" baseline="-25000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1</a:t>
                </a:r>
                <a:endParaRPr lang="ko-KR" altLang="en-US" sz="2000" baseline="-25000" dirty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4062386" y="2323617"/>
              <a:ext cx="603251" cy="6032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Multilayer perceptron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40299" y="1352234"/>
            <a:ext cx="2333075" cy="2333075"/>
          </a:xfrm>
          <a:prstGeom prst="ellipse">
            <a:avLst/>
          </a:prstGeom>
          <a:noFill/>
          <a:ln w="1905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Straight Connector 35"/>
          <p:cNvCxnSpPr>
            <a:stCxn id="50" idx="2"/>
          </p:cNvCxnSpPr>
          <p:nvPr/>
        </p:nvCxnSpPr>
        <p:spPr>
          <a:xfrm flipH="1" flipV="1">
            <a:off x="1639839" y="2110985"/>
            <a:ext cx="1517470" cy="226873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1" idx="2"/>
          </p:cNvCxnSpPr>
          <p:nvPr/>
        </p:nvCxnSpPr>
        <p:spPr>
          <a:xfrm flipH="1" flipV="1">
            <a:off x="1649562" y="2156135"/>
            <a:ext cx="1538870" cy="348987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0" idx="2"/>
          </p:cNvCxnSpPr>
          <p:nvPr/>
        </p:nvCxnSpPr>
        <p:spPr>
          <a:xfrm flipH="1" flipV="1">
            <a:off x="1651359" y="3084452"/>
            <a:ext cx="1505950" cy="129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1" idx="2"/>
          </p:cNvCxnSpPr>
          <p:nvPr/>
        </p:nvCxnSpPr>
        <p:spPr>
          <a:xfrm flipH="1" flipV="1">
            <a:off x="1631949" y="3084452"/>
            <a:ext cx="1556483" cy="256155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157309" y="4078092"/>
            <a:ext cx="603251" cy="603251"/>
            <a:chOff x="5215658" y="4377647"/>
            <a:chExt cx="603251" cy="603251"/>
          </a:xfrm>
        </p:grpSpPr>
        <p:sp>
          <p:nvSpPr>
            <p:cNvPr id="54" name="TextBox 53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188432" y="5344380"/>
            <a:ext cx="603251" cy="603251"/>
            <a:chOff x="5249117" y="5316198"/>
            <a:chExt cx="603251" cy="603251"/>
          </a:xfrm>
        </p:grpSpPr>
        <p:sp>
          <p:nvSpPr>
            <p:cNvPr id="55" name="TextBox 54"/>
            <p:cNvSpPr txBox="1"/>
            <p:nvPr/>
          </p:nvSpPr>
          <p:spPr>
            <a:xfrm>
              <a:off x="5377560" y="536906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3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249117" y="5316198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48015" y="1018562"/>
            <a:ext cx="1364381" cy="895922"/>
            <a:chOff x="1348015" y="1018562"/>
            <a:chExt cx="1364381" cy="895922"/>
          </a:xfrm>
        </p:grpSpPr>
        <p:sp>
          <p:nvSpPr>
            <p:cNvPr id="13" name="TextBox 12"/>
            <p:cNvSpPr txBox="1"/>
            <p:nvPr/>
          </p:nvSpPr>
          <p:spPr>
            <a:xfrm>
              <a:off x="1794930" y="1018562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net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Right Brace 73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858393" y="1007709"/>
            <a:ext cx="1593534" cy="895922"/>
            <a:chOff x="1348015" y="1018562"/>
            <a:chExt cx="1364381" cy="895922"/>
          </a:xfrm>
        </p:grpSpPr>
        <p:sp>
          <p:nvSpPr>
            <p:cNvPr id="78" name="TextBox 77"/>
            <p:cNvSpPr txBox="1"/>
            <p:nvPr/>
          </p:nvSpPr>
          <p:spPr>
            <a:xfrm>
              <a:off x="1794930" y="1018562"/>
              <a:ext cx="477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9" name="Right Brace 78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0299" y="2299413"/>
            <a:ext cx="4097974" cy="941445"/>
            <a:chOff x="800299" y="2299413"/>
            <a:chExt cx="4097974" cy="941445"/>
          </a:xfrm>
        </p:grpSpPr>
        <p:sp>
          <p:nvSpPr>
            <p:cNvPr id="96" name="TextBox 95"/>
            <p:cNvSpPr txBox="1"/>
            <p:nvPr/>
          </p:nvSpPr>
          <p:spPr>
            <a:xfrm>
              <a:off x="3966608" y="2840748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00299" y="2299413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input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73374" y="2351037"/>
            <a:ext cx="3437656" cy="559505"/>
            <a:chOff x="4673374" y="2351037"/>
            <a:chExt cx="3437656" cy="559505"/>
          </a:xfrm>
        </p:grpSpPr>
        <p:grpSp>
          <p:nvGrpSpPr>
            <p:cNvPr id="109" name="Group 108"/>
            <p:cNvGrpSpPr/>
            <p:nvPr/>
          </p:nvGrpSpPr>
          <p:grpSpPr>
            <a:xfrm>
              <a:off x="5792276" y="2351037"/>
              <a:ext cx="2318754" cy="559505"/>
              <a:chOff x="5792276" y="2351037"/>
              <a:chExt cx="2318754" cy="55950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6710716" y="2362132"/>
                <a:ext cx="548410" cy="548410"/>
                <a:chOff x="8376061" y="1882049"/>
                <a:chExt cx="548410" cy="54841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8376061" y="1882049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449127" y="1990607"/>
                  <a:ext cx="283155" cy="274169"/>
                  <a:chOff x="7715689" y="1876357"/>
                  <a:chExt cx="478849" cy="246346"/>
                </a:xfrm>
              </p:grpSpPr>
              <p:cxnSp>
                <p:nvCxnSpPr>
                  <p:cNvPr id="59" name="Straight Connector 58"/>
                  <p:cNvCxnSpPr/>
                  <p:nvPr/>
                </p:nvCxnSpPr>
                <p:spPr>
                  <a:xfrm>
                    <a:off x="7715689" y="2112764"/>
                    <a:ext cx="2463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7948193" y="1889382"/>
                    <a:ext cx="2463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rot="16200000">
                    <a:off x="7825019" y="1999530"/>
                    <a:ext cx="2463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/>
              <p:cNvGrpSpPr/>
              <p:nvPr/>
            </p:nvGrpSpPr>
            <p:grpSpPr>
              <a:xfrm>
                <a:off x="5792276" y="2351037"/>
                <a:ext cx="548410" cy="548410"/>
                <a:chOff x="6972164" y="2326833"/>
                <a:chExt cx="548410" cy="548410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7077893" y="2400983"/>
                  <a:ext cx="3369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latin typeface="Symbol" panose="05050102010706020507" pitchFamily="18" charset="2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S</a:t>
                  </a:r>
                  <a:endParaRPr lang="ko-KR" altLang="en-US" sz="2000" baseline="-25000" dirty="0">
                    <a:latin typeface="Symbol" panose="05050102010706020507" pitchFamily="18" charset="2"/>
                    <a:ea typeface="나눔명조" panose="020206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6972164" y="2326833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7562620" y="2360761"/>
                <a:ext cx="548410" cy="548410"/>
                <a:chOff x="5059102" y="4414792"/>
                <a:chExt cx="548410" cy="548410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5180624" y="4442063"/>
                  <a:ext cx="3834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i="1" dirty="0" smtClean="0">
                      <a:latin typeface="Times New Roman" panose="02020603050405020304" pitchFamily="18" charset="0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z</a:t>
                  </a:r>
                  <a:r>
                    <a:rPr lang="en-US" altLang="ko-KR" sz="2000" baseline="-25000" dirty="0" smtClean="0">
                      <a:latin typeface="Times New Roman" panose="02020603050405020304" pitchFamily="18" charset="0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1</a:t>
                  </a:r>
                  <a:endParaRPr lang="ko-KR" altLang="en-US" sz="2000" baseline="-25000" dirty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59102" y="4414792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7" name="Straight Arrow Connector 106"/>
              <p:cNvCxnSpPr>
                <a:endCxn id="53" idx="2"/>
              </p:cNvCxnSpPr>
              <p:nvPr/>
            </p:nvCxnSpPr>
            <p:spPr>
              <a:xfrm>
                <a:off x="6341849" y="2636337"/>
                <a:ext cx="36886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endCxn id="95" idx="2"/>
              </p:cNvCxnSpPr>
              <p:nvPr/>
            </p:nvCxnSpPr>
            <p:spPr>
              <a:xfrm flipV="1">
                <a:off x="7259126" y="2634966"/>
                <a:ext cx="303494" cy="13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Arrow Connector 109"/>
            <p:cNvCxnSpPr>
              <a:endCxn id="49" idx="2"/>
            </p:cNvCxnSpPr>
            <p:nvPr/>
          </p:nvCxnSpPr>
          <p:spPr>
            <a:xfrm>
              <a:off x="4673374" y="2625241"/>
              <a:ext cx="11189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Oval 116"/>
          <p:cNvSpPr/>
          <p:nvPr/>
        </p:nvSpPr>
        <p:spPr>
          <a:xfrm>
            <a:off x="5772326" y="1502981"/>
            <a:ext cx="2333075" cy="2333075"/>
          </a:xfrm>
          <a:prstGeom prst="ellipse">
            <a:avLst/>
          </a:prstGeom>
          <a:noFill/>
          <a:ln w="1905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6710716" y="4134897"/>
            <a:ext cx="603251" cy="603251"/>
            <a:chOff x="5215658" y="4377647"/>
            <a:chExt cx="603251" cy="603251"/>
          </a:xfrm>
        </p:grpSpPr>
        <p:sp>
          <p:nvSpPr>
            <p:cNvPr id="122" name="TextBox 121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z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710715" y="5234358"/>
            <a:ext cx="603251" cy="603251"/>
            <a:chOff x="5215658" y="4377647"/>
            <a:chExt cx="603251" cy="603251"/>
          </a:xfrm>
        </p:grpSpPr>
        <p:sp>
          <p:nvSpPr>
            <p:cNvPr id="125" name="TextBox 124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z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3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760560" y="2593333"/>
            <a:ext cx="2950156" cy="3052673"/>
            <a:chOff x="3760560" y="2593333"/>
            <a:chExt cx="2950156" cy="3052673"/>
          </a:xfrm>
        </p:grpSpPr>
        <p:cxnSp>
          <p:nvCxnSpPr>
            <p:cNvPr id="113" name="Straight Connector 112"/>
            <p:cNvCxnSpPr>
              <a:stCxn id="123" idx="2"/>
            </p:cNvCxnSpPr>
            <p:nvPr/>
          </p:nvCxnSpPr>
          <p:spPr>
            <a:xfrm flipH="1" flipV="1">
              <a:off x="4642696" y="2593333"/>
              <a:ext cx="2068020" cy="184319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26" idx="2"/>
            </p:cNvCxnSpPr>
            <p:nvPr/>
          </p:nvCxnSpPr>
          <p:spPr>
            <a:xfrm flipH="1" flipV="1">
              <a:off x="4673334" y="2629435"/>
              <a:ext cx="2037381" cy="29065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3760560" y="2625242"/>
              <a:ext cx="2950156" cy="3020764"/>
              <a:chOff x="3760560" y="2625242"/>
              <a:chExt cx="2950156" cy="3020764"/>
            </a:xfrm>
          </p:grpSpPr>
          <p:cxnSp>
            <p:nvCxnSpPr>
              <p:cNvPr id="115" name="Straight Connector 114"/>
              <p:cNvCxnSpPr>
                <a:stCxn id="123" idx="2"/>
                <a:endCxn id="50" idx="6"/>
              </p:cNvCxnSpPr>
              <p:nvPr/>
            </p:nvCxnSpPr>
            <p:spPr>
              <a:xfrm flipH="1" flipV="1">
                <a:off x="3760560" y="4379718"/>
                <a:ext cx="2950156" cy="568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26" idx="2"/>
                <a:endCxn id="50" idx="6"/>
              </p:cNvCxnSpPr>
              <p:nvPr/>
            </p:nvCxnSpPr>
            <p:spPr>
              <a:xfrm flipH="1" flipV="1">
                <a:off x="3760560" y="4379718"/>
                <a:ext cx="2950155" cy="11562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23" idx="2"/>
                <a:endCxn id="51" idx="6"/>
              </p:cNvCxnSpPr>
              <p:nvPr/>
            </p:nvCxnSpPr>
            <p:spPr>
              <a:xfrm flipH="1">
                <a:off x="3791683" y="4436523"/>
                <a:ext cx="2919033" cy="120948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2"/>
                <a:endCxn id="51" idx="6"/>
              </p:cNvCxnSpPr>
              <p:nvPr/>
            </p:nvCxnSpPr>
            <p:spPr>
              <a:xfrm flipH="1">
                <a:off x="3791683" y="5535984"/>
                <a:ext cx="2919032" cy="1100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49" idx="2"/>
                <a:endCxn id="50" idx="6"/>
              </p:cNvCxnSpPr>
              <p:nvPr/>
            </p:nvCxnSpPr>
            <p:spPr>
              <a:xfrm flipH="1">
                <a:off x="3760560" y="2625242"/>
                <a:ext cx="2031716" cy="17544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17" idx="2"/>
                <a:endCxn id="51" idx="6"/>
              </p:cNvCxnSpPr>
              <p:nvPr/>
            </p:nvCxnSpPr>
            <p:spPr>
              <a:xfrm flipH="1">
                <a:off x="3791683" y="2669519"/>
                <a:ext cx="1980643" cy="2976487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/>
          <p:cNvGrpSpPr/>
          <p:nvPr/>
        </p:nvGrpSpPr>
        <p:grpSpPr>
          <a:xfrm>
            <a:off x="4830308" y="1022090"/>
            <a:ext cx="1364381" cy="895922"/>
            <a:chOff x="1348015" y="1018562"/>
            <a:chExt cx="1364381" cy="895922"/>
          </a:xfrm>
        </p:grpSpPr>
        <p:sp>
          <p:nvSpPr>
            <p:cNvPr id="150" name="TextBox 149"/>
            <p:cNvSpPr txBox="1"/>
            <p:nvPr/>
          </p:nvSpPr>
          <p:spPr>
            <a:xfrm>
              <a:off x="1794930" y="1018562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net2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1" name="Right Brace 150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340686" y="1011237"/>
            <a:ext cx="1593534" cy="895922"/>
            <a:chOff x="1348015" y="1018562"/>
            <a:chExt cx="1364381" cy="895922"/>
          </a:xfrm>
        </p:grpSpPr>
        <p:sp>
          <p:nvSpPr>
            <p:cNvPr id="153" name="TextBox 152"/>
            <p:cNvSpPr txBox="1"/>
            <p:nvPr/>
          </p:nvSpPr>
          <p:spPr>
            <a:xfrm>
              <a:off x="1794930" y="1018562"/>
              <a:ext cx="595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4" name="Right Brace 153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8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Multilayer perceptron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1918067"/>
            <a:ext cx="4822278" cy="3468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29499" y="5485051"/>
            <a:ext cx="247375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w’s?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59" y="1166422"/>
            <a:ext cx="2863335" cy="1112096"/>
            <a:chOff x="592313" y="2637413"/>
            <a:chExt cx="2863335" cy="1112096"/>
          </a:xfrm>
        </p:grpSpPr>
        <p:sp>
          <p:nvSpPr>
            <p:cNvPr id="8" name="TextBox 7"/>
            <p:cNvSpPr txBox="1"/>
            <p:nvPr/>
          </p:nvSpPr>
          <p:spPr>
            <a:xfrm>
              <a:off x="592313" y="2637413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Fully connected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475490" y="2837468"/>
              <a:ext cx="980158" cy="912041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265696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6994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54398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94795" y="1918067"/>
            <a:ext cx="588182" cy="2933376"/>
            <a:chOff x="3394795" y="1918067"/>
            <a:chExt cx="588182" cy="2933376"/>
          </a:xfrm>
        </p:grpSpPr>
        <p:sp>
          <p:nvSpPr>
            <p:cNvPr id="16" name="TextBox 15"/>
            <p:cNvSpPr txBox="1"/>
            <p:nvPr/>
          </p:nvSpPr>
          <p:spPr>
            <a:xfrm>
              <a:off x="3407178" y="4451333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36809" y="2555444"/>
            <a:ext cx="575799" cy="1638677"/>
            <a:chOff x="3389986" y="1918067"/>
            <a:chExt cx="575799" cy="1638677"/>
          </a:xfrm>
        </p:grpSpPr>
        <p:sp>
          <p:nvSpPr>
            <p:cNvPr id="20" name="TextBox 19"/>
            <p:cNvSpPr txBox="1"/>
            <p:nvPr/>
          </p:nvSpPr>
          <p:spPr>
            <a:xfrm>
              <a:off x="3389986" y="3156634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77419" y="2278518"/>
            <a:ext cx="580929" cy="2334420"/>
            <a:chOff x="3394795" y="1918067"/>
            <a:chExt cx="580929" cy="2334420"/>
          </a:xfrm>
        </p:grpSpPr>
        <p:sp>
          <p:nvSpPr>
            <p:cNvPr id="23" name="TextBox 22"/>
            <p:cNvSpPr txBox="1"/>
            <p:nvPr/>
          </p:nvSpPr>
          <p:spPr>
            <a:xfrm>
              <a:off x="3399925" y="385237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54809" y="1338293"/>
            <a:ext cx="280536" cy="402161"/>
            <a:chOff x="7918736" y="1876357"/>
            <a:chExt cx="478849" cy="246346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531540" y="1338293"/>
            <a:ext cx="280536" cy="402161"/>
            <a:chOff x="7918736" y="1876357"/>
            <a:chExt cx="478849" cy="24634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430180" y="1338294"/>
            <a:ext cx="280536" cy="402161"/>
            <a:chOff x="7918736" y="1876357"/>
            <a:chExt cx="478849" cy="246346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018503" y="5946807"/>
            <a:ext cx="6125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Tune ‘w’ to minimize the error btw. the true outputs and the estimated outputs </a:t>
            </a:r>
            <a:r>
              <a:rPr lang="en-US" altLang="ko-KR" sz="2000" dirty="0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≡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loss function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7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01440" y="870529"/>
            <a:ext cx="4876800" cy="3657600"/>
            <a:chOff x="267855" y="2618993"/>
            <a:chExt cx="4876800" cy="3657600"/>
          </a:xfrm>
        </p:grpSpPr>
        <p:pic>
          <p:nvPicPr>
            <p:cNvPr id="14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55" y="2618993"/>
              <a:ext cx="4876800" cy="3657600"/>
            </a:xfrm>
            <a:prstGeom prst="rect">
              <a:avLst/>
            </a:prstGeom>
          </p:spPr>
        </p:pic>
        <p:graphicFrame>
          <p:nvGraphicFramePr>
            <p:cNvPr id="18" name="개체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797481"/>
                </p:ext>
              </p:extLst>
            </p:nvPr>
          </p:nvGraphicFramePr>
          <p:xfrm>
            <a:off x="1179368" y="3258301"/>
            <a:ext cx="2147888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6" name="Equation" r:id="rId5" imgW="1193760" imgH="253800" progId="Equation.DSMT4">
                    <p:embed/>
                  </p:oleObj>
                </mc:Choice>
                <mc:Fallback>
                  <p:oleObj name="Equation" r:id="rId5" imgW="1193760" imgH="253800" progId="Equation.DSMT4">
                    <p:embed/>
                    <p:pic>
                      <p:nvPicPr>
                        <p:cNvPr id="15" name="개체 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79368" y="3258301"/>
                          <a:ext cx="2147888" cy="4572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자유형 17"/>
            <p:cNvSpPr/>
            <p:nvPr/>
          </p:nvSpPr>
          <p:spPr>
            <a:xfrm>
              <a:off x="1561975" y="2983043"/>
              <a:ext cx="2836139" cy="2929924"/>
            </a:xfrm>
            <a:custGeom>
              <a:avLst/>
              <a:gdLst>
                <a:gd name="connsiteX0" fmla="*/ 0 w 2836139"/>
                <a:gd name="connsiteY0" fmla="*/ 2926080 h 2929924"/>
                <a:gd name="connsiteX1" fmla="*/ 305799 w 2836139"/>
                <a:gd name="connsiteY1" fmla="*/ 2923082 h 2929924"/>
                <a:gd name="connsiteX2" fmla="*/ 683552 w 2836139"/>
                <a:gd name="connsiteY2" fmla="*/ 2863121 h 2929924"/>
                <a:gd name="connsiteX3" fmla="*/ 1034321 w 2836139"/>
                <a:gd name="connsiteY3" fmla="*/ 2761188 h 2929924"/>
                <a:gd name="connsiteX4" fmla="*/ 1364105 w 2836139"/>
                <a:gd name="connsiteY4" fmla="*/ 2584304 h 2929924"/>
                <a:gd name="connsiteX5" fmla="*/ 1726867 w 2836139"/>
                <a:gd name="connsiteY5" fmla="*/ 2278505 h 2929924"/>
                <a:gd name="connsiteX6" fmla="*/ 2068643 w 2836139"/>
                <a:gd name="connsiteY6" fmla="*/ 1834796 h 2929924"/>
                <a:gd name="connsiteX7" fmla="*/ 2464383 w 2836139"/>
                <a:gd name="connsiteY7" fmla="*/ 1064301 h 2929924"/>
                <a:gd name="connsiteX8" fmla="*/ 2761188 w 2836139"/>
                <a:gd name="connsiteY8" fmla="*/ 257830 h 2929924"/>
                <a:gd name="connsiteX9" fmla="*/ 2836139 w 2836139"/>
                <a:gd name="connsiteY9" fmla="*/ 0 h 292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6139" h="2929924">
                  <a:moveTo>
                    <a:pt x="0" y="2926080"/>
                  </a:moveTo>
                  <a:cubicBezTo>
                    <a:pt x="95937" y="2929827"/>
                    <a:pt x="191874" y="2933575"/>
                    <a:pt x="305799" y="2923082"/>
                  </a:cubicBezTo>
                  <a:cubicBezTo>
                    <a:pt x="419724" y="2912589"/>
                    <a:pt x="562132" y="2890103"/>
                    <a:pt x="683552" y="2863121"/>
                  </a:cubicBezTo>
                  <a:cubicBezTo>
                    <a:pt x="804972" y="2836139"/>
                    <a:pt x="920896" y="2807657"/>
                    <a:pt x="1034321" y="2761188"/>
                  </a:cubicBezTo>
                  <a:cubicBezTo>
                    <a:pt x="1147747" y="2714718"/>
                    <a:pt x="1248681" y="2664751"/>
                    <a:pt x="1364105" y="2584304"/>
                  </a:cubicBezTo>
                  <a:cubicBezTo>
                    <a:pt x="1479529" y="2503857"/>
                    <a:pt x="1609444" y="2403423"/>
                    <a:pt x="1726867" y="2278505"/>
                  </a:cubicBezTo>
                  <a:cubicBezTo>
                    <a:pt x="1844290" y="2153587"/>
                    <a:pt x="1945724" y="2037163"/>
                    <a:pt x="2068643" y="1834796"/>
                  </a:cubicBezTo>
                  <a:cubicBezTo>
                    <a:pt x="2191562" y="1632429"/>
                    <a:pt x="2348959" y="1327129"/>
                    <a:pt x="2464383" y="1064301"/>
                  </a:cubicBezTo>
                  <a:cubicBezTo>
                    <a:pt x="2579807" y="801473"/>
                    <a:pt x="2699229" y="435213"/>
                    <a:pt x="2761188" y="257830"/>
                  </a:cubicBezTo>
                  <a:cubicBezTo>
                    <a:pt x="2823147" y="80447"/>
                    <a:pt x="2829643" y="40223"/>
                    <a:pt x="2836139" y="0"/>
                  </a:cubicBezTo>
                </a:path>
              </a:pathLst>
            </a:cu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Tune weight w to </a:t>
            </a:r>
            <a:r>
              <a:rPr lang="en-US" altLang="ko-KR" dirty="0" smtClean="0">
                <a:solidFill>
                  <a:srgbClr val="00B0F0"/>
                </a:solidFill>
              </a:rPr>
              <a:t>minimize the loss function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554" y="1124115"/>
            <a:ext cx="32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Recall, Gradient descent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554" y="4522863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Backpropagation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97058"/>
              </p:ext>
            </p:extLst>
          </p:nvPr>
        </p:nvGraphicFramePr>
        <p:xfrm>
          <a:off x="4235450" y="4668838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7" name="Equation" r:id="rId7" imgW="1066680" imgH="253800" progId="Equation.DSMT4">
                  <p:embed/>
                </p:oleObj>
              </mc:Choice>
              <mc:Fallback>
                <p:oleObj name="Equation" r:id="rId7" imgW="10666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5450" y="4668838"/>
                        <a:ext cx="1920024" cy="45684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387613" y="5094291"/>
            <a:ext cx="5010952" cy="486376"/>
            <a:chOff x="3522848" y="5058051"/>
            <a:chExt cx="5010952" cy="486376"/>
          </a:xfrm>
        </p:grpSpPr>
        <p:sp>
          <p:nvSpPr>
            <p:cNvPr id="13" name="TextBox 12"/>
            <p:cNvSpPr txBox="1"/>
            <p:nvPr/>
          </p:nvSpPr>
          <p:spPr>
            <a:xfrm>
              <a:off x="3522848" y="5144317"/>
              <a:ext cx="5010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rPr>
                <a:t>Q: What is the loss function f(w)?</a:t>
              </a:r>
              <a:endParaRPr lang="ko-KR" altLang="en-US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551055" y="5058051"/>
              <a:ext cx="387927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7613" y="5617671"/>
            <a:ext cx="579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Error between the NN output &amp; true values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2508" y="1668886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Find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baseline="30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 such that min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f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baseline="30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latin typeface="Times New Roman" panose="02020603050405020304" pitchFamily="18" charset="0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213807"/>
              </p:ext>
            </p:extLst>
          </p:nvPr>
        </p:nvGraphicFramePr>
        <p:xfrm>
          <a:off x="4235450" y="4668838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5450" y="4668838"/>
                        <a:ext cx="19200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452709" y="1114604"/>
            <a:ext cx="4822278" cy="3468942"/>
            <a:chOff x="1888349" y="1067351"/>
            <a:chExt cx="4822278" cy="34689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8349" y="1067351"/>
              <a:ext cx="4822278" cy="34689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35617" y="2438656"/>
              <a:ext cx="2808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</a:rPr>
                <a:t>y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94704"/>
              </p:ext>
            </p:extLst>
          </p:nvPr>
        </p:nvGraphicFramePr>
        <p:xfrm>
          <a:off x="6315652" y="2981519"/>
          <a:ext cx="26066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" name="Equation" r:id="rId7" imgW="1447560" imgH="279360" progId="Equation.DSMT4">
                  <p:embed/>
                </p:oleObj>
              </mc:Choice>
              <mc:Fallback>
                <p:oleObj name="Equation" r:id="rId7" imgW="144756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5652" y="2981519"/>
                        <a:ext cx="2606675" cy="5032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84221" y="2439742"/>
            <a:ext cx="101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vs. </a:t>
            </a:r>
            <a:r>
              <a:rPr lang="en-US" altLang="ko-KR" sz="2000" b="1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y</a:t>
            </a:r>
            <a:r>
              <a:rPr lang="en-US" altLang="ko-KR" sz="2000" b="1" baseline="-25000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true</a:t>
            </a:r>
            <a:endParaRPr lang="ko-KR" altLang="en-US" sz="2000" b="1" baseline="-25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88293" y="643958"/>
            <a:ext cx="5950546" cy="3280150"/>
            <a:chOff x="3188293" y="643958"/>
            <a:chExt cx="5950546" cy="3280150"/>
          </a:xfrm>
        </p:grpSpPr>
        <p:sp>
          <p:nvSpPr>
            <p:cNvPr id="12" name="Rectangle 11"/>
            <p:cNvSpPr/>
            <p:nvPr/>
          </p:nvSpPr>
          <p:spPr>
            <a:xfrm>
              <a:off x="4335694" y="1355486"/>
              <a:ext cx="1648527" cy="2568622"/>
            </a:xfrm>
            <a:prstGeom prst="rect">
              <a:avLst/>
            </a:prstGeom>
            <a:noFill/>
            <a:ln w="3810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88293" y="643958"/>
              <a:ext cx="5950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To tune ‘w’, starting from the outer most output, and progress backward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87613" y="5094291"/>
            <a:ext cx="5794407" cy="923490"/>
            <a:chOff x="3387613" y="5094291"/>
            <a:chExt cx="5794407" cy="923490"/>
          </a:xfrm>
        </p:grpSpPr>
        <p:grpSp>
          <p:nvGrpSpPr>
            <p:cNvPr id="18" name="Group 17"/>
            <p:cNvGrpSpPr/>
            <p:nvPr/>
          </p:nvGrpSpPr>
          <p:grpSpPr>
            <a:xfrm>
              <a:off x="3387613" y="5094291"/>
              <a:ext cx="5010952" cy="486376"/>
              <a:chOff x="3522848" y="5058051"/>
              <a:chExt cx="5010952" cy="48637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522848" y="5144317"/>
                <a:ext cx="5010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006600"/>
                    </a:solidFill>
                    <a:latin typeface="Comic Sans MS" panose="030F0702030302020204" pitchFamily="66" charset="0"/>
                    <a:ea typeface="나눔명조" panose="02020603020101020101" pitchFamily="18" charset="-127"/>
                  </a:rPr>
                  <a:t>Q: </a:t>
                </a:r>
                <a:r>
                  <a:rPr lang="en-US" altLang="ko-KR" sz="2000" dirty="0">
                    <a:solidFill>
                      <a:srgbClr val="006600"/>
                    </a:solidFill>
                    <a:latin typeface="Comic Sans MS" panose="030F0702030302020204" pitchFamily="66" charset="0"/>
                    <a:ea typeface="나눔명조" panose="02020603020101020101" pitchFamily="18" charset="-127"/>
                  </a:rPr>
                  <a:t>What is the loss function f(w)?</a:t>
                </a:r>
                <a:endParaRPr lang="ko-KR" altLang="en-US" sz="2000" dirty="0">
                  <a:solidFill>
                    <a:srgbClr val="006600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551055" y="5058051"/>
                <a:ext cx="387927" cy="0"/>
              </a:xfrm>
              <a:prstGeom prst="line">
                <a:avLst/>
              </a:prstGeom>
              <a:ln w="762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387613" y="5617671"/>
              <a:ext cx="57944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rPr>
                <a:t>A: Error between the NN output &amp; true values</a:t>
              </a:r>
              <a:endParaRPr lang="ko-KR" altLang="en-US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87814" y="1459163"/>
            <a:ext cx="654951" cy="2310101"/>
            <a:chOff x="4487814" y="1459163"/>
            <a:chExt cx="654951" cy="2310101"/>
          </a:xfrm>
        </p:grpSpPr>
        <p:grpSp>
          <p:nvGrpSpPr>
            <p:cNvPr id="22" name="Group 21"/>
            <p:cNvGrpSpPr/>
            <p:nvPr/>
          </p:nvGrpSpPr>
          <p:grpSpPr>
            <a:xfrm>
              <a:off x="4489581" y="1459163"/>
              <a:ext cx="653184" cy="2310101"/>
              <a:chOff x="3312601" y="1869435"/>
              <a:chExt cx="653184" cy="2310101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385177" y="3779426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err="1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nn</a:t>
                </a:r>
                <a:endParaRPr lang="ko-KR" altLang="en-US" sz="2000" b="1" baseline="-25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12601" y="1869435"/>
                <a:ext cx="575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n1</a:t>
                </a:r>
                <a:endParaRPr lang="ko-KR" altLang="en-US" sz="2000" b="1" baseline="-25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7814" y="2100155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87814" y="2793180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8265000" y="3484757"/>
            <a:ext cx="466045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387613" y="1459163"/>
            <a:ext cx="1100201" cy="0"/>
          </a:xfrm>
          <a:prstGeom prst="straightConnector1">
            <a:avLst/>
          </a:prstGeom>
          <a:ln w="76200">
            <a:solidFill>
              <a:srgbClr val="FF99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600111" y="1105478"/>
            <a:ext cx="588182" cy="2933376"/>
            <a:chOff x="3394795" y="1918067"/>
            <a:chExt cx="588182" cy="2933376"/>
          </a:xfrm>
        </p:grpSpPr>
        <p:sp>
          <p:nvSpPr>
            <p:cNvPr id="29" name="TextBox 28"/>
            <p:cNvSpPr txBox="1"/>
            <p:nvPr/>
          </p:nvSpPr>
          <p:spPr>
            <a:xfrm>
              <a:off x="3407178" y="4451333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48939" y="1730477"/>
            <a:ext cx="575799" cy="1638677"/>
            <a:chOff x="3389986" y="1918067"/>
            <a:chExt cx="575799" cy="1638677"/>
          </a:xfrm>
        </p:grpSpPr>
        <p:sp>
          <p:nvSpPr>
            <p:cNvPr id="34" name="TextBox 33"/>
            <p:cNvSpPr txBox="1"/>
            <p:nvPr/>
          </p:nvSpPr>
          <p:spPr>
            <a:xfrm>
              <a:off x="3389986" y="3156634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61350"/>
              </p:ext>
            </p:extLst>
          </p:nvPr>
        </p:nvGraphicFramePr>
        <p:xfrm>
          <a:off x="7013368" y="3557430"/>
          <a:ext cx="1828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" name="Equation" r:id="rId9" imgW="1015920" imgH="279360" progId="Equation.DSMT4">
                  <p:embed/>
                </p:oleObj>
              </mc:Choice>
              <mc:Fallback>
                <p:oleObj name="Equation" r:id="rId9" imgW="101592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3368" y="3557430"/>
                        <a:ext cx="1828800" cy="5032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274987" y="4081768"/>
            <a:ext cx="292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Adjust </a:t>
            </a:r>
            <a:r>
              <a:rPr lang="en-US" altLang="ko-KR" sz="2000" dirty="0" smtClean="0">
                <a:solidFill>
                  <a:srgbClr val="00B05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“w” to minimize loss function f </a:t>
            </a:r>
            <a:endParaRPr lang="ko-KR" altLang="en-US" sz="2000" dirty="0">
              <a:solidFill>
                <a:srgbClr val="00B05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165542" y="4028243"/>
            <a:ext cx="466045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84422" y="6120221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787" y="1214326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Controller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7369" y="879688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 forward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7369" y="1291238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With speed v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7369" y="1681187"/>
            <a:ext cx="5464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With direction </a:t>
            </a:r>
            <a:r>
              <a:rPr lang="en-US" altLang="ko-KR" sz="2000" dirty="0" smtClean="0"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combinations of n-wheels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8588" y="2133405"/>
            <a:ext cx="344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 direct controller by X-box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3710" y="3701670"/>
            <a:ext cx="554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 autonomous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control: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find out where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&amp; how to go and come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back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9244" y="4611022"/>
            <a:ext cx="4995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TOOL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 for making system autonomous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32727" y="2533514"/>
            <a:ext cx="5890052" cy="620675"/>
            <a:chOff x="3232727" y="3034554"/>
            <a:chExt cx="5890052" cy="620675"/>
          </a:xfrm>
        </p:grpSpPr>
        <p:grpSp>
          <p:nvGrpSpPr>
            <p:cNvPr id="12" name="Group 11"/>
            <p:cNvGrpSpPr/>
            <p:nvPr/>
          </p:nvGrpSpPr>
          <p:grpSpPr>
            <a:xfrm>
              <a:off x="3232727" y="3034554"/>
              <a:ext cx="5890052" cy="620675"/>
              <a:chOff x="3232727" y="3034554"/>
              <a:chExt cx="5890052" cy="62067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3232727" y="3645165"/>
                <a:ext cx="5890052" cy="0"/>
              </a:xfrm>
              <a:prstGeom prst="line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/>
              <p:cNvSpPr/>
              <p:nvPr/>
            </p:nvSpPr>
            <p:spPr>
              <a:xfrm rot="16200000">
                <a:off x="7331572" y="3141691"/>
                <a:ext cx="620675" cy="406402"/>
              </a:xfrm>
              <a:prstGeom prst="rightArrow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309205" y="3170200"/>
              <a:ext cx="4289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Previous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창시구 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시모제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자동제어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51951" y="3149987"/>
            <a:ext cx="4493158" cy="604305"/>
            <a:chOff x="3351951" y="3651027"/>
            <a:chExt cx="4493158" cy="604305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7339756" y="3749979"/>
              <a:ext cx="604305" cy="406401"/>
            </a:xfrm>
            <a:prstGeom prst="right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51951" y="3730085"/>
              <a:ext cx="3882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New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창시구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자율주행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딥러닝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2000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74473" y="5101298"/>
            <a:ext cx="5226840" cy="1756702"/>
            <a:chOff x="3574473" y="5101298"/>
            <a:chExt cx="5226840" cy="1756702"/>
          </a:xfrm>
        </p:grpSpPr>
        <p:sp>
          <p:nvSpPr>
            <p:cNvPr id="22" name="TextBox 21"/>
            <p:cNvSpPr txBox="1"/>
            <p:nvPr/>
          </p:nvSpPr>
          <p:spPr>
            <a:xfrm>
              <a:off x="4882352" y="5248668"/>
              <a:ext cx="2590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“Machine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6420" y="5259623"/>
              <a:ext cx="1199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“SLAM”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89021" y="5603283"/>
              <a:ext cx="2590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“Neural net CNN”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9021" y="5963266"/>
              <a:ext cx="3112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“Reinforcement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89021" y="6307168"/>
              <a:ext cx="3112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“Deep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74473" y="5101298"/>
              <a:ext cx="5089236" cy="1756702"/>
            </a:xfrm>
            <a:prstGeom prst="rect">
              <a:avLst/>
            </a:prstGeom>
            <a:noFill/>
            <a:ln w="7620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507223"/>
            <a:ext cx="350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SLAM: Simultaneous Localization And Mapping</a:t>
            </a:r>
            <a:endParaRPr lang="ko-KR" altLang="en-US" sz="12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67855" y="923636"/>
            <a:ext cx="8654472" cy="825651"/>
          </a:xfrm>
        </p:spPr>
        <p:txBody>
          <a:bodyPr/>
          <a:lstStyle/>
          <a:p>
            <a:r>
              <a:rPr lang="en-US" altLang="ko-KR" dirty="0"/>
              <a:t>Backpropagation is a method used </a:t>
            </a:r>
            <a:r>
              <a:rPr lang="en-US" altLang="ko-KR" dirty="0" smtClean="0"/>
              <a:t>to </a:t>
            </a:r>
            <a:r>
              <a:rPr lang="en-US" altLang="ko-KR" b="1" dirty="0">
                <a:solidFill>
                  <a:srgbClr val="A50021"/>
                </a:solidFill>
              </a:rPr>
              <a:t>calculate a </a:t>
            </a:r>
            <a:r>
              <a:rPr lang="en-US" altLang="ko-KR" b="1" dirty="0" smtClean="0">
                <a:solidFill>
                  <a:srgbClr val="A50021"/>
                </a:solidFill>
              </a:rPr>
              <a:t>gradient of the loss function</a:t>
            </a:r>
            <a:r>
              <a:rPr lang="en-US" altLang="ko-KR" dirty="0"/>
              <a:t> </a:t>
            </a:r>
            <a:r>
              <a:rPr lang="en-US" altLang="ko-KR" dirty="0" smtClean="0"/>
              <a:t>to </a:t>
            </a:r>
            <a:r>
              <a:rPr lang="en-US" altLang="ko-KR" dirty="0" smtClean="0">
                <a:solidFill>
                  <a:srgbClr val="0000CC"/>
                </a:solidFill>
              </a:rPr>
              <a:t>adjust the </a:t>
            </a:r>
            <a:r>
              <a:rPr lang="en-US" altLang="ko-KR" b="1" dirty="0" smtClean="0">
                <a:solidFill>
                  <a:srgbClr val="0000CC"/>
                </a:solidFill>
              </a:rPr>
              <a:t>weights</a:t>
            </a:r>
            <a:r>
              <a:rPr lang="en-US" altLang="ko-KR" dirty="0"/>
              <a:t> </a:t>
            </a:r>
            <a:r>
              <a:rPr lang="en-US" altLang="ko-KR" dirty="0" smtClean="0"/>
              <a:t>of nodes in </a:t>
            </a:r>
            <a:r>
              <a:rPr lang="en-US" altLang="ko-KR" dirty="0"/>
              <a:t>the </a:t>
            </a:r>
            <a:r>
              <a:rPr lang="en-US" altLang="ko-KR" dirty="0" smtClean="0"/>
              <a:t>network.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5237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2403" y="1958965"/>
            <a:ext cx="78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44444"/>
                </a:solidFill>
              </a:rPr>
              <a:t>Ex) Here </a:t>
            </a:r>
            <a:r>
              <a:rPr lang="en-US" altLang="ko-KR" sz="2000" dirty="0">
                <a:solidFill>
                  <a:srgbClr val="444444"/>
                </a:solidFill>
              </a:rPr>
              <a:t>are the </a:t>
            </a:r>
            <a:r>
              <a:rPr lang="en-US" altLang="ko-KR" sz="2000" dirty="0">
                <a:solidFill>
                  <a:srgbClr val="FF0000"/>
                </a:solidFill>
              </a:rPr>
              <a:t>initial weights</a:t>
            </a:r>
            <a:r>
              <a:rPr lang="en-US" altLang="ko-KR" sz="2000" dirty="0">
                <a:solidFill>
                  <a:srgbClr val="444444"/>
                </a:solidFill>
              </a:rPr>
              <a:t>, </a:t>
            </a:r>
            <a:r>
              <a:rPr lang="en-US" altLang="ko-KR" sz="2000" dirty="0">
                <a:solidFill>
                  <a:srgbClr val="FF6600"/>
                </a:solidFill>
              </a:rPr>
              <a:t>the biases</a:t>
            </a:r>
            <a:r>
              <a:rPr lang="en-US" altLang="ko-KR" sz="2000" dirty="0">
                <a:solidFill>
                  <a:srgbClr val="444444"/>
                </a:solidFill>
              </a:rPr>
              <a:t>, and </a:t>
            </a:r>
            <a:r>
              <a:rPr lang="en-US" altLang="ko-KR" sz="2000" dirty="0">
                <a:solidFill>
                  <a:srgbClr val="0000FF"/>
                </a:solidFill>
              </a:rPr>
              <a:t>training </a:t>
            </a:r>
            <a:r>
              <a:rPr lang="en-US" altLang="ko-KR" sz="2000" dirty="0" smtClean="0">
                <a:solidFill>
                  <a:srgbClr val="0000FF"/>
                </a:solidFill>
              </a:rPr>
              <a:t>inputs/outputs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586" y="3408209"/>
            <a:ext cx="2428034" cy="1885674"/>
            <a:chOff x="34586" y="3408209"/>
            <a:chExt cx="2428034" cy="1885674"/>
          </a:xfrm>
        </p:grpSpPr>
        <p:grpSp>
          <p:nvGrpSpPr>
            <p:cNvPr id="21" name="Group 20"/>
            <p:cNvGrpSpPr/>
            <p:nvPr/>
          </p:nvGrpSpPr>
          <p:grpSpPr>
            <a:xfrm>
              <a:off x="34586" y="3408209"/>
              <a:ext cx="2428034" cy="707886"/>
              <a:chOff x="34586" y="3408209"/>
              <a:chExt cx="2428034" cy="70788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586" y="3408209"/>
                <a:ext cx="16106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444444"/>
                    </a:solidFill>
                  </a:rPr>
                  <a:t>Given inputs </a:t>
                </a:r>
                <a:r>
                  <a:rPr lang="en-US" altLang="ko-KR" sz="2000" dirty="0">
                    <a:solidFill>
                      <a:srgbClr val="0000CC"/>
                    </a:solidFill>
                  </a:rPr>
                  <a:t>0.05 and </a:t>
                </a:r>
                <a:r>
                  <a:rPr lang="en-US" altLang="ko-KR" sz="2000" dirty="0" smtClean="0">
                    <a:solidFill>
                      <a:srgbClr val="0000CC"/>
                    </a:solidFill>
                  </a:rPr>
                  <a:t>0.10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7" name="Straight Arrow Connector 6"/>
              <p:cNvCxnSpPr>
                <a:stCxn id="11" idx="3"/>
              </p:cNvCxnSpPr>
              <p:nvPr/>
            </p:nvCxnSpPr>
            <p:spPr>
              <a:xfrm>
                <a:off x="1645227" y="3762152"/>
                <a:ext cx="817393" cy="265432"/>
              </a:xfrm>
              <a:prstGeom prst="straightConnector1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>
              <a:stCxn id="11" idx="3"/>
            </p:cNvCxnSpPr>
            <p:nvPr/>
          </p:nvCxnSpPr>
          <p:spPr>
            <a:xfrm>
              <a:off x="1645227" y="3762152"/>
              <a:ext cx="817393" cy="1531731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82748" y="3510161"/>
            <a:ext cx="2480665" cy="1707882"/>
            <a:chOff x="6082748" y="3510161"/>
            <a:chExt cx="2480665" cy="1707882"/>
          </a:xfrm>
        </p:grpSpPr>
        <p:sp>
          <p:nvSpPr>
            <p:cNvPr id="14" name="TextBox 13"/>
            <p:cNvSpPr txBox="1"/>
            <p:nvPr/>
          </p:nvSpPr>
          <p:spPr>
            <a:xfrm>
              <a:off x="6797561" y="3510161"/>
              <a:ext cx="1765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444444"/>
                  </a:solidFill>
                </a:rPr>
                <a:t>We </a:t>
              </a:r>
              <a:r>
                <a:rPr lang="en-US" altLang="ko-KR" sz="2000" dirty="0">
                  <a:solidFill>
                    <a:srgbClr val="444444"/>
                  </a:solidFill>
                </a:rPr>
                <a:t>want the neural network to output </a:t>
              </a:r>
              <a:r>
                <a:rPr lang="en-US" altLang="ko-KR" sz="2000" dirty="0">
                  <a:solidFill>
                    <a:srgbClr val="0000CC"/>
                  </a:solidFill>
                </a:rPr>
                <a:t>0.01 and 0.99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.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162261" y="3716513"/>
              <a:ext cx="692852" cy="234022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082748" y="3716513"/>
              <a:ext cx="751597" cy="150153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32403" y="2359075"/>
            <a:ext cx="8093761" cy="590220"/>
            <a:chOff x="832403" y="2359075"/>
            <a:chExt cx="8093761" cy="590220"/>
          </a:xfrm>
        </p:grpSpPr>
        <p:grpSp>
          <p:nvGrpSpPr>
            <p:cNvPr id="8" name="Group 7"/>
            <p:cNvGrpSpPr/>
            <p:nvPr/>
          </p:nvGrpSpPr>
          <p:grpSpPr>
            <a:xfrm>
              <a:off x="832403" y="2359075"/>
              <a:ext cx="8093761" cy="590220"/>
              <a:chOff x="832403" y="2359075"/>
              <a:chExt cx="8093761" cy="590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32403" y="2449005"/>
                <a:ext cx="62945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Suppose </a:t>
                </a:r>
                <a:r>
                  <a:rPr lang="en-US" altLang="ko-KR" sz="2000" dirty="0"/>
                  <a:t>using an </a:t>
                </a:r>
                <a:r>
                  <a:rPr lang="en-US" altLang="ko-KR" sz="2000" dirty="0">
                    <a:solidFill>
                      <a:srgbClr val="00B0F0"/>
                    </a:solidFill>
                  </a:rPr>
                  <a:t>activation function </a:t>
                </a:r>
                <a:r>
                  <a:rPr lang="en-US" altLang="ko-KR" sz="2000" dirty="0"/>
                  <a:t>with logistic function</a:t>
                </a:r>
              </a:p>
            </p:txBody>
          </p:sp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7362122"/>
                  </p:ext>
                </p:extLst>
              </p:nvPr>
            </p:nvGraphicFramePr>
            <p:xfrm>
              <a:off x="7459524" y="2359075"/>
              <a:ext cx="1466640" cy="590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72" name="Equation" r:id="rId6" imgW="977760" imgH="393480" progId="Equation.DSMT4">
                      <p:embed/>
                    </p:oleObj>
                  </mc:Choice>
                  <mc:Fallback>
                    <p:oleObj name="Equation" r:id="rId6" imgW="977760" imgH="393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7459524" y="2359075"/>
                            <a:ext cx="1466640" cy="59022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Freeform 23"/>
            <p:cNvSpPr/>
            <p:nvPr/>
          </p:nvSpPr>
          <p:spPr>
            <a:xfrm>
              <a:off x="6966500" y="2513912"/>
              <a:ext cx="449249" cy="249420"/>
            </a:xfrm>
            <a:custGeom>
              <a:avLst/>
              <a:gdLst>
                <a:gd name="connsiteX0" fmla="*/ 0 w 1296062"/>
                <a:gd name="connsiteY0" fmla="*/ 787552 h 791465"/>
                <a:gd name="connsiteX1" fmla="*/ 218661 w 1296062"/>
                <a:gd name="connsiteY1" fmla="*/ 779601 h 791465"/>
                <a:gd name="connsiteX2" fmla="*/ 441297 w 1296062"/>
                <a:gd name="connsiteY2" fmla="*/ 688161 h 791465"/>
                <a:gd name="connsiteX3" fmla="*/ 652007 w 1296062"/>
                <a:gd name="connsiteY3" fmla="*/ 382035 h 791465"/>
                <a:gd name="connsiteX4" fmla="*/ 866692 w 1296062"/>
                <a:gd name="connsiteY4" fmla="*/ 79886 h 791465"/>
                <a:gd name="connsiteX5" fmla="*/ 1081377 w 1296062"/>
                <a:gd name="connsiteY5" fmla="*/ 8324 h 791465"/>
                <a:gd name="connsiteX6" fmla="*/ 1296062 w 1296062"/>
                <a:gd name="connsiteY6" fmla="*/ 4348 h 7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062" h="791465">
                  <a:moveTo>
                    <a:pt x="0" y="787552"/>
                  </a:moveTo>
                  <a:cubicBezTo>
                    <a:pt x="72555" y="791859"/>
                    <a:pt x="145111" y="796166"/>
                    <a:pt x="218661" y="779601"/>
                  </a:cubicBezTo>
                  <a:cubicBezTo>
                    <a:pt x="292211" y="763036"/>
                    <a:pt x="369073" y="754422"/>
                    <a:pt x="441297" y="688161"/>
                  </a:cubicBezTo>
                  <a:cubicBezTo>
                    <a:pt x="513521" y="621900"/>
                    <a:pt x="581108" y="483414"/>
                    <a:pt x="652007" y="382035"/>
                  </a:cubicBezTo>
                  <a:cubicBezTo>
                    <a:pt x="722906" y="280656"/>
                    <a:pt x="795130" y="142171"/>
                    <a:pt x="866692" y="79886"/>
                  </a:cubicBezTo>
                  <a:cubicBezTo>
                    <a:pt x="938254" y="17601"/>
                    <a:pt x="1009815" y="20914"/>
                    <a:pt x="1081377" y="8324"/>
                  </a:cubicBezTo>
                  <a:cubicBezTo>
                    <a:pt x="1152939" y="-4266"/>
                    <a:pt x="1224500" y="41"/>
                    <a:pt x="1296062" y="43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24528" y="5544227"/>
            <a:ext cx="348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Do you like initial guess?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24529" y="5981341"/>
            <a:ext cx="4260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i2, h2 weight should be greater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27507" y="2806224"/>
            <a:ext cx="752607" cy="63762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053284" y="3291101"/>
            <a:ext cx="4965588" cy="2077643"/>
            <a:chOff x="3958106" y="3288852"/>
            <a:chExt cx="4965588" cy="2077643"/>
          </a:xfrm>
        </p:grpSpPr>
        <p:grpSp>
          <p:nvGrpSpPr>
            <p:cNvPr id="56" name="Group 55"/>
            <p:cNvGrpSpPr/>
            <p:nvPr/>
          </p:nvGrpSpPr>
          <p:grpSpPr>
            <a:xfrm>
              <a:off x="3958106" y="3288852"/>
              <a:ext cx="2368513" cy="2077643"/>
              <a:chOff x="4023321" y="3200400"/>
              <a:chExt cx="2368513" cy="207764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Right Arrow 57"/>
              <p:cNvSpPr/>
              <p:nvPr/>
            </p:nvSpPr>
            <p:spPr>
              <a:xfrm>
                <a:off x="4023321" y="3200400"/>
                <a:ext cx="2368513" cy="636494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457453">
                <a:off x="4657006" y="3351620"/>
                <a:ext cx="311505" cy="1926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4250170" y="3594847"/>
              <a:ext cx="4673524" cy="0"/>
            </a:xfrm>
            <a:prstGeom prst="line">
              <a:avLst/>
            </a:prstGeom>
            <a:ln w="76200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434311" y="3296847"/>
            <a:ext cx="5952822" cy="2124141"/>
            <a:chOff x="3958106" y="3288852"/>
            <a:chExt cx="5952822" cy="2124141"/>
          </a:xfrm>
        </p:grpSpPr>
        <p:grpSp>
          <p:nvGrpSpPr>
            <p:cNvPr id="28" name="Group 27"/>
            <p:cNvGrpSpPr/>
            <p:nvPr/>
          </p:nvGrpSpPr>
          <p:grpSpPr>
            <a:xfrm>
              <a:off x="3958106" y="3288852"/>
              <a:ext cx="2368513" cy="2124141"/>
              <a:chOff x="4023321" y="3200400"/>
              <a:chExt cx="2368513" cy="212414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4023321" y="3200400"/>
                <a:ext cx="2368513" cy="636494"/>
              </a:xfrm>
              <a:prstGeom prst="rightArrow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349251">
                <a:off x="4677055" y="3398118"/>
                <a:ext cx="311505" cy="192642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4250170" y="3594847"/>
              <a:ext cx="5660758" cy="0"/>
            </a:xfrm>
            <a:prstGeom prst="line">
              <a:avLst/>
            </a:prstGeom>
            <a:ln w="76200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9430" y="1287176"/>
            <a:ext cx="7084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 smtClean="0"/>
              <a:t>net</a:t>
            </a:r>
            <a:r>
              <a:rPr lang="en-US" altLang="ko-KR" sz="1600" baseline="-25000" dirty="0" smtClean="0"/>
              <a:t>h1</a:t>
            </a:r>
            <a:r>
              <a:rPr lang="en-US" altLang="ko-KR" sz="1600" dirty="0" smtClean="0"/>
              <a:t> = w1 * i1 + w2 * i2 + b1 * 1 = 0.15 * 0.05 + 0.2 * 0.1 + 0.35 * 1 = 0.3775</a:t>
            </a:r>
            <a:endParaRPr lang="en-US" altLang="ko-KR" sz="16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429375" y="1835402"/>
            <a:ext cx="8492952" cy="590550"/>
            <a:chOff x="517176" y="1949043"/>
            <a:chExt cx="8492952" cy="590550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2560008"/>
                </p:ext>
              </p:extLst>
            </p:nvPr>
          </p:nvGraphicFramePr>
          <p:xfrm>
            <a:off x="5828778" y="1949043"/>
            <a:ext cx="3181350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95" name="Equation" r:id="rId5" imgW="2120760" imgH="393480" progId="Equation.DSMT4">
                    <p:embed/>
                  </p:oleObj>
                </mc:Choice>
                <mc:Fallback>
                  <p:oleObj name="Equation" r:id="rId5" imgW="2120760" imgH="39348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28778" y="1949043"/>
                          <a:ext cx="3181350" cy="590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517176" y="2044263"/>
              <a:ext cx="5809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/>
                <a:t>Using 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logistic function </a:t>
              </a:r>
              <a:r>
                <a:rPr lang="en-US" altLang="ko-KR" sz="2000" dirty="0" smtClean="0"/>
                <a:t>to get the output of h1:</a:t>
              </a:r>
              <a:endParaRPr lang="en-US" altLang="ko-KR" sz="20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9374" y="2489489"/>
            <a:ext cx="66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Carrying out the same process for </a:t>
            </a:r>
            <a:r>
              <a:rPr lang="en-US" altLang="ko-KR" sz="2000" dirty="0" smtClean="0"/>
              <a:t>h2 </a:t>
            </a:r>
            <a:r>
              <a:rPr lang="en-US" altLang="ko-KR" sz="2000" dirty="0"/>
              <a:t>we get: out</a:t>
            </a:r>
            <a:r>
              <a:rPr lang="en-US" altLang="ko-KR" sz="2000" baseline="-25000" dirty="0"/>
              <a:t>h2</a:t>
            </a:r>
            <a:r>
              <a:rPr lang="en-US" altLang="ko-KR" sz="2000" dirty="0"/>
              <a:t> = 0.597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29375" y="856289"/>
            <a:ext cx="5809444" cy="2719733"/>
            <a:chOff x="526990" y="857225"/>
            <a:chExt cx="5809444" cy="2719733"/>
          </a:xfrm>
        </p:grpSpPr>
        <p:sp>
          <p:nvSpPr>
            <p:cNvPr id="13" name="TextBox 12"/>
            <p:cNvSpPr txBox="1"/>
            <p:nvPr/>
          </p:nvSpPr>
          <p:spPr>
            <a:xfrm>
              <a:off x="526990" y="857225"/>
              <a:ext cx="5809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Here’s how we calculate the total </a:t>
              </a:r>
              <a:r>
                <a:rPr lang="en-US" altLang="ko-KR" sz="2000" dirty="0">
                  <a:solidFill>
                    <a:srgbClr val="0000CC"/>
                  </a:solidFill>
                </a:rPr>
                <a:t>net</a:t>
              </a:r>
              <a:r>
                <a:rPr lang="en-US" altLang="ko-KR" sz="2000" dirty="0"/>
                <a:t> input for h1</a:t>
              </a:r>
              <a:r>
                <a:rPr lang="en-US" altLang="ko-KR" sz="2000" dirty="0" smtClean="0"/>
                <a:t>:</a:t>
              </a:r>
              <a:endParaRPr lang="en-US" altLang="ko-KR" sz="2000" dirty="0"/>
            </a:p>
          </p:txBody>
        </p:sp>
        <p:cxnSp>
          <p:nvCxnSpPr>
            <p:cNvPr id="45" name="Elbow Connector 44"/>
            <p:cNvCxnSpPr>
              <a:stCxn id="13" idx="1"/>
            </p:cNvCxnSpPr>
            <p:nvPr/>
          </p:nvCxnSpPr>
          <p:spPr>
            <a:xfrm rot="10800000" flipH="1" flipV="1">
              <a:off x="526990" y="1057279"/>
              <a:ext cx="2455606" cy="2519679"/>
            </a:xfrm>
            <a:prstGeom prst="bentConnector4">
              <a:avLst>
                <a:gd name="adj1" fmla="val -9309"/>
                <a:gd name="adj2" fmla="val 83296"/>
              </a:avLst>
            </a:prstGeom>
            <a:ln w="381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467708" y="3414005"/>
            <a:ext cx="2676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Repeat </a:t>
            </a:r>
            <a:r>
              <a:rPr lang="en-US" altLang="ko-KR" sz="2000" dirty="0">
                <a:solidFill>
                  <a:srgbClr val="006600"/>
                </a:solidFill>
              </a:rPr>
              <a:t>this process for the output layer neurons, using the output from the hidden layer neurons as </a:t>
            </a:r>
            <a:r>
              <a:rPr lang="en-US" altLang="ko-KR" sz="2000" dirty="0" smtClean="0">
                <a:solidFill>
                  <a:srgbClr val="006600"/>
                </a:solidFill>
              </a:rPr>
              <a:t>inputs</a:t>
            </a:r>
          </a:p>
          <a:p>
            <a:endParaRPr lang="en-US" altLang="ko-KR" sz="2000" dirty="0">
              <a:solidFill>
                <a:srgbClr val="006600"/>
              </a:solidFill>
            </a:endParaRPr>
          </a:p>
          <a:p>
            <a:r>
              <a:rPr lang="en-US" altLang="ko-KR" sz="2000" dirty="0" smtClean="0">
                <a:solidFill>
                  <a:srgbClr val="006600"/>
                </a:solidFill>
              </a:rPr>
              <a:t>	+ (plus)</a:t>
            </a:r>
          </a:p>
          <a:p>
            <a:endParaRPr lang="en-US" altLang="ko-KR" sz="2000" dirty="0">
              <a:solidFill>
                <a:srgbClr val="006600"/>
              </a:solidFill>
            </a:endParaRPr>
          </a:p>
          <a:p>
            <a:r>
              <a:rPr lang="en-US" altLang="ko-KR" sz="2000" dirty="0" smtClean="0">
                <a:solidFill>
                  <a:srgbClr val="006600"/>
                </a:solidFill>
              </a:rPr>
              <a:t>Activation function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31728" y="4336145"/>
            <a:ext cx="82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0.597</a:t>
            </a:r>
            <a:endParaRPr lang="en-US" altLang="ko-KR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31728" y="3001330"/>
            <a:ext cx="82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0.593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347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9" grpId="0"/>
      <p:bldP spid="25" grpId="0"/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70829" y="3365931"/>
            <a:ext cx="2368513" cy="2077643"/>
            <a:chOff x="4023321" y="3200400"/>
            <a:chExt cx="2368513" cy="207764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8" name="Right Arrow 17"/>
            <p:cNvSpPr/>
            <p:nvPr/>
          </p:nvSpPr>
          <p:spPr>
            <a:xfrm>
              <a:off x="4023321" y="3200400"/>
              <a:ext cx="2368513" cy="636494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 rot="2457453">
              <a:off x="4657006" y="3351620"/>
              <a:ext cx="311505" cy="1926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324285"/>
              </p:ext>
            </p:extLst>
          </p:nvPr>
        </p:nvGraphicFramePr>
        <p:xfrm>
          <a:off x="1277938" y="1658938"/>
          <a:ext cx="327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1" name="Equation" r:id="rId4" imgW="2184120" imgH="406080" progId="Equation.DSMT4">
                  <p:embed/>
                </p:oleObj>
              </mc:Choice>
              <mc:Fallback>
                <p:oleObj name="Equation" r:id="rId4" imgW="2184120" imgH="4060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7938" y="1658938"/>
                        <a:ext cx="3276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6832" y="2394604"/>
            <a:ext cx="312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Similarly, out</a:t>
            </a:r>
            <a:r>
              <a:rPr lang="en-US" altLang="ko-KR" sz="2000" baseline="-25000" dirty="0"/>
              <a:t>o2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0.773</a:t>
            </a:r>
            <a:endParaRPr lang="en-US" altLang="ko-K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96831" y="874519"/>
            <a:ext cx="8395928" cy="2701909"/>
            <a:chOff x="396831" y="874519"/>
            <a:chExt cx="8395928" cy="2701909"/>
          </a:xfrm>
        </p:grpSpPr>
        <p:grpSp>
          <p:nvGrpSpPr>
            <p:cNvPr id="13" name="Group 12"/>
            <p:cNvGrpSpPr/>
            <p:nvPr/>
          </p:nvGrpSpPr>
          <p:grpSpPr>
            <a:xfrm>
              <a:off x="396832" y="874519"/>
              <a:ext cx="8395927" cy="708047"/>
              <a:chOff x="526400" y="1583541"/>
              <a:chExt cx="8395927" cy="70804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39344" y="1953034"/>
                <a:ext cx="7482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net</a:t>
                </a:r>
                <a:r>
                  <a:rPr lang="en-US" altLang="ko-KR" sz="1600" baseline="-25000" dirty="0"/>
                  <a:t>o1</a:t>
                </a:r>
                <a:r>
                  <a:rPr lang="en-US" altLang="ko-KR" sz="1600" dirty="0"/>
                  <a:t> = w5 * out</a:t>
                </a:r>
                <a:r>
                  <a:rPr lang="en-US" altLang="ko-KR" sz="1600" baseline="-25000" dirty="0"/>
                  <a:t>h1 </a:t>
                </a:r>
                <a:r>
                  <a:rPr lang="en-US" altLang="ko-KR" sz="1600" dirty="0"/>
                  <a:t>+ w6 * out</a:t>
                </a:r>
                <a:r>
                  <a:rPr lang="en-US" altLang="ko-KR" sz="1600" baseline="-25000" dirty="0"/>
                  <a:t>h2</a:t>
                </a:r>
                <a:r>
                  <a:rPr lang="en-US" altLang="ko-KR" sz="1600" dirty="0"/>
                  <a:t> + b2 * 1 = 0.4 * 0.593 + 0.45 * 0.597 + 0.6 * 1 = 1.106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400" y="1583541"/>
                <a:ext cx="31628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Here’s the output for o1</a:t>
                </a:r>
                <a:r>
                  <a:rPr lang="en-US" altLang="ko-KR" sz="2000" dirty="0" smtClean="0"/>
                  <a:t>:</a:t>
                </a:r>
                <a:endParaRPr lang="en-US" altLang="ko-KR" sz="2000" dirty="0"/>
              </a:p>
            </p:txBody>
          </p:sp>
        </p:grpSp>
        <p:cxnSp>
          <p:nvCxnSpPr>
            <p:cNvPr id="20" name="Elbow Connector 19"/>
            <p:cNvCxnSpPr>
              <a:stCxn id="12" idx="1"/>
            </p:cNvCxnSpPr>
            <p:nvPr/>
          </p:nvCxnSpPr>
          <p:spPr>
            <a:xfrm rot="10800000" flipH="1" flipV="1">
              <a:off x="396831" y="1074573"/>
              <a:ext cx="2303073" cy="2501855"/>
            </a:xfrm>
            <a:prstGeom prst="bentConnector4">
              <a:avLst>
                <a:gd name="adj1" fmla="val -9926"/>
                <a:gd name="adj2" fmla="val 74388"/>
              </a:avLst>
            </a:prstGeom>
            <a:ln w="38100">
              <a:solidFill>
                <a:srgbClr val="0066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56"/>
          <p:cNvSpPr/>
          <p:nvPr/>
        </p:nvSpPr>
        <p:spPr>
          <a:xfrm>
            <a:off x="4230819" y="3217972"/>
            <a:ext cx="385339" cy="757445"/>
          </a:xfrm>
          <a:custGeom>
            <a:avLst/>
            <a:gdLst>
              <a:gd name="connsiteX0" fmla="*/ 192505 w 625642"/>
              <a:gd name="connsiteY0" fmla="*/ 0 h 2011680"/>
              <a:gd name="connsiteX1" fmla="*/ 625642 w 625642"/>
              <a:gd name="connsiteY1" fmla="*/ 0 h 2011680"/>
              <a:gd name="connsiteX2" fmla="*/ 625642 w 625642"/>
              <a:gd name="connsiteY2" fmla="*/ 2011680 h 2011680"/>
              <a:gd name="connsiteX3" fmla="*/ 0 w 625642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642" h="2011680">
                <a:moveTo>
                  <a:pt x="192505" y="0"/>
                </a:moveTo>
                <a:lnTo>
                  <a:pt x="625642" y="0"/>
                </a:lnTo>
                <a:lnTo>
                  <a:pt x="625642" y="2011680"/>
                </a:lnTo>
                <a:lnTo>
                  <a:pt x="0" y="2011680"/>
                </a:ln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31904" y="3944744"/>
            <a:ext cx="5253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0.01</a:t>
            </a:r>
            <a:endParaRPr lang="en-US" altLang="ko-KR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831904" y="5212465"/>
            <a:ext cx="5715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0.99</a:t>
            </a:r>
            <a:endParaRPr lang="en-US" altLang="ko-KR" sz="1400" dirty="0"/>
          </a:p>
        </p:txBody>
      </p:sp>
      <p:sp>
        <p:nvSpPr>
          <p:cNvPr id="65" name="Freeform 64"/>
          <p:cNvSpPr/>
          <p:nvPr/>
        </p:nvSpPr>
        <p:spPr>
          <a:xfrm>
            <a:off x="4249565" y="4497254"/>
            <a:ext cx="304974" cy="797926"/>
          </a:xfrm>
          <a:custGeom>
            <a:avLst/>
            <a:gdLst>
              <a:gd name="connsiteX0" fmla="*/ 0 w 2656573"/>
              <a:gd name="connsiteY0" fmla="*/ 0 h 2348564"/>
              <a:gd name="connsiteX1" fmla="*/ 2656573 w 2656573"/>
              <a:gd name="connsiteY1" fmla="*/ 0 h 2348564"/>
              <a:gd name="connsiteX2" fmla="*/ 2656573 w 2656573"/>
              <a:gd name="connsiteY2" fmla="*/ 2348564 h 2348564"/>
              <a:gd name="connsiteX3" fmla="*/ 1155032 w 2656573"/>
              <a:gd name="connsiteY3" fmla="*/ 2348564 h 23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6573" h="2348564">
                <a:moveTo>
                  <a:pt x="0" y="0"/>
                </a:moveTo>
                <a:lnTo>
                  <a:pt x="2656573" y="0"/>
                </a:lnTo>
                <a:lnTo>
                  <a:pt x="2656573" y="2348564"/>
                </a:lnTo>
                <a:lnTo>
                  <a:pt x="1155032" y="2348564"/>
                </a:ln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238634" y="2742353"/>
            <a:ext cx="3838025" cy="972671"/>
            <a:chOff x="4990878" y="2634611"/>
            <a:chExt cx="3838025" cy="972671"/>
          </a:xfrm>
        </p:grpSpPr>
        <p:sp>
          <p:nvSpPr>
            <p:cNvPr id="9" name="TextBox 8"/>
            <p:cNvSpPr txBox="1"/>
            <p:nvPr/>
          </p:nvSpPr>
          <p:spPr>
            <a:xfrm>
              <a:off x="4990878" y="2634611"/>
              <a:ext cx="3838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solidFill>
                    <a:srgbClr val="0000CC"/>
                  </a:solidFill>
                </a:rPr>
                <a:t>Then calculate the loss function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375130" y="2997682"/>
              <a:ext cx="3343275" cy="609600"/>
            </a:xfrm>
            <a:prstGeom prst="rect">
              <a:avLst/>
            </a:prstGeom>
          </p:spPr>
        </p:pic>
      </p:grp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284364"/>
              </p:ext>
            </p:extLst>
          </p:nvPr>
        </p:nvGraphicFramePr>
        <p:xfrm>
          <a:off x="5738421" y="3946890"/>
          <a:ext cx="28384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2" name="Equation" r:id="rId8" imgW="1892160" imgH="1358640" progId="Equation.DSMT4">
                  <p:embed/>
                </p:oleObj>
              </mc:Choice>
              <mc:Fallback>
                <p:oleObj name="Equation" r:id="rId8" imgW="1892160" imgH="1358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38421" y="3946890"/>
                        <a:ext cx="28384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Group 70"/>
          <p:cNvGrpSpPr/>
          <p:nvPr/>
        </p:nvGrpSpPr>
        <p:grpSpPr>
          <a:xfrm>
            <a:off x="5851678" y="5943023"/>
            <a:ext cx="3224981" cy="719664"/>
            <a:chOff x="5919019" y="5525708"/>
            <a:chExt cx="3224981" cy="719664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423840" y="5525708"/>
              <a:ext cx="642131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919019" y="5537486"/>
              <a:ext cx="322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</a:rPr>
                <a:t>Q: Which output component contributes to error more?</a:t>
              </a:r>
              <a:endParaRPr lang="en-US" altLang="ko-KR" sz="2000" dirty="0">
                <a:solidFill>
                  <a:srgbClr val="006600"/>
                </a:solidFill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783636" y="2742353"/>
            <a:ext cx="25223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Q: how to change w5?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153694" y="4410009"/>
            <a:ext cx="518607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482816" y="4394904"/>
            <a:ext cx="264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Q: what affects to out</a:t>
            </a:r>
            <a:r>
              <a:rPr lang="en-US" altLang="ko-KR" sz="2000" baseline="-25000" dirty="0" smtClean="0">
                <a:solidFill>
                  <a:srgbClr val="006600"/>
                </a:solidFill>
              </a:rPr>
              <a:t>o1</a:t>
            </a:r>
            <a:r>
              <a:rPr lang="en-US" altLang="ko-KR" sz="2000" dirty="0" smtClean="0">
                <a:solidFill>
                  <a:srgbClr val="006600"/>
                </a:solidFill>
              </a:rPr>
              <a:t>?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08294" y="3048327"/>
            <a:ext cx="823193" cy="1638520"/>
            <a:chOff x="3731728" y="3097735"/>
            <a:chExt cx="823193" cy="1638520"/>
          </a:xfrm>
        </p:grpSpPr>
        <p:sp>
          <p:nvSpPr>
            <p:cNvPr id="32" name="TextBox 31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0.597</a:t>
              </a:r>
              <a:endParaRPr lang="en-US" altLang="ko-KR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0.593</a:t>
              </a:r>
              <a:endParaRPr lang="en-US" altLang="ko-KR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79483" y="3060804"/>
            <a:ext cx="823193" cy="1638520"/>
            <a:chOff x="3731728" y="3097735"/>
            <a:chExt cx="823193" cy="1638520"/>
          </a:xfrm>
        </p:grpSpPr>
        <p:sp>
          <p:nvSpPr>
            <p:cNvPr id="37" name="TextBox 36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0.773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0.751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1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65" grpId="0" animBg="1"/>
      <p:bldP spid="82" grpId="0" animBg="1"/>
      <p:bldP spid="8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82705" y="848328"/>
            <a:ext cx="8006025" cy="2445877"/>
            <a:chOff x="382705" y="848328"/>
            <a:chExt cx="8006025" cy="2445877"/>
          </a:xfrm>
        </p:grpSpPr>
        <p:sp>
          <p:nvSpPr>
            <p:cNvPr id="6" name="TextBox 5"/>
            <p:cNvSpPr txBox="1"/>
            <p:nvPr/>
          </p:nvSpPr>
          <p:spPr>
            <a:xfrm>
              <a:off x="382705" y="848328"/>
              <a:ext cx="8006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</a:rPr>
                <a:t>Q: </a:t>
              </a:r>
              <a:r>
                <a:rPr lang="en-US" altLang="ko-KR" sz="2000" dirty="0">
                  <a:solidFill>
                    <a:srgbClr val="006600"/>
                  </a:solidFill>
                </a:rPr>
                <a:t>We want to know how much a change in w5 affects the total </a:t>
              </a:r>
              <a:r>
                <a:rPr lang="en-US" altLang="ko-KR" sz="2000" dirty="0" smtClean="0">
                  <a:solidFill>
                    <a:srgbClr val="006600"/>
                  </a:solidFill>
                </a:rPr>
                <a:t>error? </a:t>
              </a:r>
              <a:endParaRPr lang="en-US" altLang="ko-KR" sz="2000" dirty="0">
                <a:solidFill>
                  <a:srgbClr val="006600"/>
                </a:solidFill>
              </a:endParaRPr>
            </a:p>
          </p:txBody>
        </p:sp>
        <p:cxnSp>
          <p:nvCxnSpPr>
            <p:cNvPr id="7" name="Elbow Connector 6"/>
            <p:cNvCxnSpPr>
              <a:stCxn id="6" idx="1"/>
            </p:cNvCxnSpPr>
            <p:nvPr/>
          </p:nvCxnSpPr>
          <p:spPr>
            <a:xfrm rot="10800000" flipH="1" flipV="1">
              <a:off x="382705" y="1048383"/>
              <a:ext cx="2811700" cy="2245822"/>
            </a:xfrm>
            <a:prstGeom prst="bentConnector4">
              <a:avLst>
                <a:gd name="adj1" fmla="val -8130"/>
                <a:gd name="adj2" fmla="val 88741"/>
              </a:avLst>
            </a:prstGeom>
            <a:ln w="38100">
              <a:solidFill>
                <a:srgbClr val="0066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404663"/>
              </p:ext>
            </p:extLst>
          </p:nvPr>
        </p:nvGraphicFramePr>
        <p:xfrm>
          <a:off x="1137933" y="1435886"/>
          <a:ext cx="628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9" name="Equation" r:id="rId5" imgW="419040" imgH="431640" progId="Equation.DSMT4">
                  <p:embed/>
                </p:oleObj>
              </mc:Choice>
              <mc:Fallback>
                <p:oleObj name="Equation" r:id="rId5" imgW="419040" imgH="43164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933" y="1435886"/>
                        <a:ext cx="628650" cy="6477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V="1">
            <a:off x="2377173" y="3710690"/>
            <a:ext cx="1155299" cy="1339762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11187" y="3641033"/>
            <a:ext cx="583904" cy="1334085"/>
            <a:chOff x="4011187" y="3641033"/>
            <a:chExt cx="583904" cy="1334085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4011188" y="3641033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11187" y="4975118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>
            <a:off x="2377173" y="3642112"/>
            <a:ext cx="1241926" cy="0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93964"/>
              </p:ext>
            </p:extLst>
          </p:nvPr>
        </p:nvGraphicFramePr>
        <p:xfrm>
          <a:off x="1839487" y="1435886"/>
          <a:ext cx="2171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0" name="Equation" r:id="rId7" imgW="1447560" imgH="482400" progId="Equation.DSMT4">
                  <p:embed/>
                </p:oleObj>
              </mc:Choice>
              <mc:Fallback>
                <p:oleObj name="Equation" r:id="rId7" imgW="1447560" imgH="4824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9487" y="1435886"/>
                        <a:ext cx="2171700" cy="7239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877118"/>
              </p:ext>
            </p:extLst>
          </p:nvPr>
        </p:nvGraphicFramePr>
        <p:xfrm>
          <a:off x="5805488" y="4173538"/>
          <a:ext cx="28384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1" name="Equation" r:id="rId9" imgW="1892160" imgH="901440" progId="Equation.DSMT4">
                  <p:embed/>
                </p:oleObj>
              </mc:Choice>
              <mc:Fallback>
                <p:oleObj name="Equation" r:id="rId9" imgW="1892160" imgH="90144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5488" y="4173538"/>
                        <a:ext cx="28384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64486"/>
              </p:ext>
            </p:extLst>
          </p:nvPr>
        </p:nvGraphicFramePr>
        <p:xfrm>
          <a:off x="4453623" y="1435886"/>
          <a:ext cx="4305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2" name="Equation" r:id="rId11" imgW="2869920" imgH="457200" progId="Equation.DSMT4">
                  <p:embed/>
                </p:oleObj>
              </mc:Choice>
              <mc:Fallback>
                <p:oleObj name="Equation" r:id="rId11" imgW="2869920" imgH="45720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53623" y="1435886"/>
                        <a:ext cx="43053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7210884" y="4449703"/>
            <a:ext cx="1354759" cy="400110"/>
            <a:chOff x="7210884" y="4449703"/>
            <a:chExt cx="1354759" cy="40011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10884" y="4620126"/>
              <a:ext cx="55670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648928" y="4449703"/>
              <a:ext cx="916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out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o1</a:t>
              </a:r>
              <a:endParaRPr lang="en-US" altLang="ko-KR" sz="2000" baseline="-25000" dirty="0">
                <a:solidFill>
                  <a:srgbClr val="0000CC"/>
                </a:solidFill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5798960" y="5631216"/>
            <a:ext cx="1561426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72932"/>
              </p:ext>
            </p:extLst>
          </p:nvPr>
        </p:nvGraphicFramePr>
        <p:xfrm>
          <a:off x="4453623" y="2337202"/>
          <a:ext cx="2476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3" name="Equation" r:id="rId13" imgW="1650960" imgH="482400" progId="Equation.DSMT4">
                  <p:embed/>
                </p:oleObj>
              </mc:Choice>
              <mc:Fallback>
                <p:oleObj name="Equation" r:id="rId13" imgW="1650960" imgH="48240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53623" y="2337202"/>
                        <a:ext cx="2476500" cy="72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870796"/>
              </p:ext>
            </p:extLst>
          </p:nvPr>
        </p:nvGraphicFramePr>
        <p:xfrm>
          <a:off x="4806048" y="3207518"/>
          <a:ext cx="42481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4" name="Equation" r:id="rId15" imgW="2831760" imgH="431640" progId="Equation.DSMT4">
                  <p:embed/>
                </p:oleObj>
              </mc:Choice>
              <mc:Fallback>
                <p:oleObj name="Equation" r:id="rId15" imgW="2831760" imgH="431640" progId="Equation.DSMT4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06048" y="3207518"/>
                        <a:ext cx="424815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512113"/>
              </p:ext>
            </p:extLst>
          </p:nvPr>
        </p:nvGraphicFramePr>
        <p:xfrm>
          <a:off x="6980114" y="2531492"/>
          <a:ext cx="761940" cy="26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5" name="Equation" r:id="rId17" imgW="507960" imgH="177480" progId="Equation.DSMT4">
                  <p:embed/>
                </p:oleObj>
              </mc:Choice>
              <mc:Fallback>
                <p:oleObj name="Equation" r:id="rId17" imgW="507960" imgH="17748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80114" y="2531492"/>
                        <a:ext cx="761940" cy="266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Connector 60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940014" y="2159786"/>
            <a:ext cx="5943799" cy="2636719"/>
            <a:chOff x="1940014" y="2159786"/>
            <a:chExt cx="5943799" cy="2636719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940014" y="2159786"/>
              <a:ext cx="743809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805488" y="4796505"/>
              <a:ext cx="2078325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479483" y="3060804"/>
            <a:ext cx="823193" cy="1638520"/>
            <a:chOff x="3731728" y="3097735"/>
            <a:chExt cx="823193" cy="1638520"/>
          </a:xfrm>
        </p:grpSpPr>
        <p:sp>
          <p:nvSpPr>
            <p:cNvPr id="38" name="TextBox 37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0.773</a:t>
              </a:r>
              <a:endParaRPr lang="en-US" altLang="ko-KR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0.751</a:t>
              </a:r>
              <a:endParaRPr lang="en-US" altLang="ko-KR" sz="2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459197" y="3881150"/>
            <a:ext cx="91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sz="3200" baseline="-25000" dirty="0" err="1" smtClean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altLang="ko-KR" sz="32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04" y="2171294"/>
            <a:ext cx="3681779" cy="726197"/>
            <a:chOff x="428104" y="2171294"/>
            <a:chExt cx="3681779" cy="726197"/>
          </a:xfrm>
        </p:grpSpPr>
        <p:sp>
          <p:nvSpPr>
            <p:cNvPr id="32" name="TextBox 31"/>
            <p:cNvSpPr txBox="1"/>
            <p:nvPr/>
          </p:nvSpPr>
          <p:spPr>
            <a:xfrm>
              <a:off x="428104" y="2189605"/>
              <a:ext cx="36817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w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5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affects to </a:t>
              </a:r>
              <a:r>
                <a:rPr lang="en-US" altLang="ko-KR" sz="2000" dirty="0" err="1" smtClean="0">
                  <a:solidFill>
                    <a:srgbClr val="0000CC"/>
                  </a:solidFill>
                </a:rPr>
                <a:t>E</a:t>
              </a:r>
              <a:r>
                <a:rPr lang="en-US" altLang="ko-KR" sz="2000" baseline="-25000" dirty="0" err="1" smtClean="0">
                  <a:solidFill>
                    <a:srgbClr val="0000CC"/>
                  </a:solidFill>
                </a:rPr>
                <a:t>total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through o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1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by network + activation function</a:t>
              </a:r>
              <a:endParaRPr lang="en-US" altLang="ko-KR" sz="2000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137933" y="2171294"/>
              <a:ext cx="55670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1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59743" y="3417729"/>
            <a:ext cx="480502" cy="480502"/>
          </a:xfrm>
          <a:prstGeom prst="ellipse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137933" y="1435886"/>
            <a:ext cx="2873254" cy="723900"/>
            <a:chOff x="1137933" y="1435886"/>
            <a:chExt cx="2873254" cy="72390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607874"/>
                </p:ext>
              </p:extLst>
            </p:nvPr>
          </p:nvGraphicFramePr>
          <p:xfrm>
            <a:off x="1137933" y="1435886"/>
            <a:ext cx="628650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2" name="Equation" r:id="rId5" imgW="419040" imgH="431640" progId="Equation.DSMT4">
                    <p:embed/>
                  </p:oleObj>
                </mc:Choice>
                <mc:Fallback>
                  <p:oleObj name="Equation" r:id="rId5" imgW="419040" imgH="431640" progId="Equation.DSMT4">
                    <p:embed/>
                    <p:pic>
                      <p:nvPicPr>
                        <p:cNvPr id="16" name="Object 1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37933" y="1435886"/>
                          <a:ext cx="628650" cy="64770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339429"/>
                </p:ext>
              </p:extLst>
            </p:nvPr>
          </p:nvGraphicFramePr>
          <p:xfrm>
            <a:off x="1839487" y="1435886"/>
            <a:ext cx="217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3" name="Equation" r:id="rId7" imgW="1447560" imgH="482400" progId="Equation.DSMT4">
                    <p:embed/>
                  </p:oleObj>
                </mc:Choice>
                <mc:Fallback>
                  <p:oleObj name="Equation" r:id="rId7" imgW="1447560" imgH="482400" progId="Equation.DSMT4">
                    <p:embed/>
                    <p:pic>
                      <p:nvPicPr>
                        <p:cNvPr id="35" name="Object 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39487" y="1435886"/>
                          <a:ext cx="2171700" cy="72390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" name="Straight Connector 10"/>
          <p:cNvCxnSpPr/>
          <p:nvPr/>
        </p:nvCxnSpPr>
        <p:spPr>
          <a:xfrm>
            <a:off x="3414603" y="2159786"/>
            <a:ext cx="625642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9062" y="903952"/>
            <a:ext cx="9005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CC"/>
                </a:solidFill>
              </a:rPr>
              <a:t>Finally, how much does the total net input of o1 change with respect to w5?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377173" y="3710690"/>
            <a:ext cx="1155299" cy="1339762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5041" y="2948374"/>
            <a:ext cx="4080050" cy="34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CC"/>
                </a:solidFill>
              </a:rPr>
              <a:t>Recall, net</a:t>
            </a:r>
            <a:r>
              <a:rPr lang="en-US" altLang="ko-KR" sz="1600" baseline="-25000" dirty="0" smtClean="0">
                <a:solidFill>
                  <a:srgbClr val="0000CC"/>
                </a:solidFill>
              </a:rPr>
              <a:t>o1</a:t>
            </a:r>
            <a:r>
              <a:rPr lang="en-US" altLang="ko-KR" sz="1600" dirty="0" smtClean="0">
                <a:solidFill>
                  <a:srgbClr val="0000CC"/>
                </a:solidFill>
              </a:rPr>
              <a:t> </a:t>
            </a:r>
            <a:r>
              <a:rPr lang="en-US" altLang="ko-KR" sz="1600" dirty="0">
                <a:solidFill>
                  <a:srgbClr val="0000CC"/>
                </a:solidFill>
              </a:rPr>
              <a:t>= w5 * out</a:t>
            </a:r>
            <a:r>
              <a:rPr lang="en-US" altLang="ko-KR" sz="1600" baseline="-25000" dirty="0">
                <a:solidFill>
                  <a:srgbClr val="0000CC"/>
                </a:solidFill>
              </a:rPr>
              <a:t>h1 </a:t>
            </a:r>
            <a:r>
              <a:rPr lang="en-US" altLang="ko-KR" sz="1600" dirty="0">
                <a:solidFill>
                  <a:srgbClr val="0000CC"/>
                </a:solidFill>
              </a:rPr>
              <a:t>+ w6 * out</a:t>
            </a:r>
            <a:r>
              <a:rPr lang="en-US" altLang="ko-KR" sz="1600" baseline="-25000" dirty="0">
                <a:solidFill>
                  <a:srgbClr val="0000CC"/>
                </a:solidFill>
              </a:rPr>
              <a:t>h2</a:t>
            </a:r>
            <a:r>
              <a:rPr lang="en-US" altLang="ko-KR" sz="1600" dirty="0">
                <a:solidFill>
                  <a:srgbClr val="0000CC"/>
                </a:solidFill>
              </a:rPr>
              <a:t> + b2 * </a:t>
            </a:r>
            <a:r>
              <a:rPr lang="en-US" altLang="ko-KR" sz="1600" dirty="0" smtClean="0">
                <a:solidFill>
                  <a:srgbClr val="0000CC"/>
                </a:solidFill>
              </a:rPr>
              <a:t>1</a:t>
            </a:r>
            <a:endParaRPr lang="en-US" altLang="ko-KR" sz="1600" dirty="0">
              <a:solidFill>
                <a:srgbClr val="0000CC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86868"/>
              </p:ext>
            </p:extLst>
          </p:nvPr>
        </p:nvGraphicFramePr>
        <p:xfrm>
          <a:off x="4230905" y="3289048"/>
          <a:ext cx="2286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" name="Equation" r:id="rId9" imgW="1523880" imgH="457200" progId="Equation.DSMT4">
                  <p:embed/>
                </p:oleObj>
              </mc:Choice>
              <mc:Fallback>
                <p:oleObj name="Equation" r:id="rId9" imgW="1523880" imgH="457200" progId="Equation.DSMT4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30905" y="3289048"/>
                        <a:ext cx="22860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4453623" y="1435886"/>
            <a:ext cx="4305300" cy="1625216"/>
            <a:chOff x="4453623" y="1435886"/>
            <a:chExt cx="4305300" cy="1625216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5082378"/>
                </p:ext>
              </p:extLst>
            </p:nvPr>
          </p:nvGraphicFramePr>
          <p:xfrm>
            <a:off x="4453623" y="1435886"/>
            <a:ext cx="43053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5" name="Equation" r:id="rId11" imgW="2869920" imgH="457200" progId="Equation.DSMT4">
                    <p:embed/>
                  </p:oleObj>
                </mc:Choice>
                <mc:Fallback>
                  <p:oleObj name="Equation" r:id="rId11" imgW="2869920" imgH="457200" progId="Equation.DSMT4">
                    <p:embed/>
                    <p:pic>
                      <p:nvPicPr>
                        <p:cNvPr id="37" name="Object 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53623" y="1435886"/>
                          <a:ext cx="4305300" cy="685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024138"/>
                </p:ext>
              </p:extLst>
            </p:nvPr>
          </p:nvGraphicFramePr>
          <p:xfrm>
            <a:off x="4453623" y="2337202"/>
            <a:ext cx="24765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6" name="Equation" r:id="rId13" imgW="1650960" imgH="482400" progId="Equation.DSMT4">
                    <p:embed/>
                  </p:oleObj>
                </mc:Choice>
                <mc:Fallback>
                  <p:oleObj name="Equation" r:id="rId13" imgW="1650960" imgH="482400" progId="Equation.DSMT4">
                    <p:embed/>
                    <p:pic>
                      <p:nvPicPr>
                        <p:cNvPr id="55" name="Object 5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53623" y="2337202"/>
                          <a:ext cx="2476500" cy="723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1243267"/>
                </p:ext>
              </p:extLst>
            </p:nvPr>
          </p:nvGraphicFramePr>
          <p:xfrm>
            <a:off x="6980114" y="2531492"/>
            <a:ext cx="761940" cy="266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7" name="Equation" r:id="rId15" imgW="507960" imgH="177480" progId="Equation.DSMT4">
                    <p:embed/>
                  </p:oleObj>
                </mc:Choice>
                <mc:Fallback>
                  <p:oleObj name="Equation" r:id="rId15" imgW="507960" imgH="177480" progId="Equation.DSMT4">
                    <p:embed/>
                    <p:pic>
                      <p:nvPicPr>
                        <p:cNvPr id="60" name="Object 5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980114" y="2531492"/>
                          <a:ext cx="761940" cy="2662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1"/>
          <p:cNvGrpSpPr/>
          <p:nvPr/>
        </p:nvGrpSpPr>
        <p:grpSpPr>
          <a:xfrm>
            <a:off x="4595091" y="4312201"/>
            <a:ext cx="3508909" cy="1577246"/>
            <a:chOff x="4233145" y="4295983"/>
            <a:chExt cx="3508909" cy="1577246"/>
          </a:xfrm>
        </p:grpSpPr>
        <p:sp>
          <p:nvSpPr>
            <p:cNvPr id="30" name="TextBox 29"/>
            <p:cNvSpPr txBox="1"/>
            <p:nvPr/>
          </p:nvSpPr>
          <p:spPr>
            <a:xfrm>
              <a:off x="4233145" y="4295983"/>
              <a:ext cx="3127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/>
                <a:t>Putting all together</a:t>
              </a:r>
              <a:endParaRPr lang="en-US" altLang="ko-KR" sz="2000" dirty="0"/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8473630"/>
                </p:ext>
              </p:extLst>
            </p:nvPr>
          </p:nvGraphicFramePr>
          <p:xfrm>
            <a:off x="4960754" y="4844529"/>
            <a:ext cx="27813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58" name="Equation" r:id="rId17" imgW="1854000" imgH="685800" progId="Equation.DSMT4">
                    <p:embed/>
                  </p:oleObj>
                </mc:Choice>
                <mc:Fallback>
                  <p:oleObj name="Equation" r:id="rId17" imgW="1854000" imgH="685800" progId="Equation.DSMT4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960754" y="4844529"/>
                          <a:ext cx="2781300" cy="1028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3" name="Straight Connector 32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7173" y="3642112"/>
            <a:ext cx="1241926" cy="0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6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062" y="903952"/>
            <a:ext cx="86834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A50021"/>
                </a:solidFill>
              </a:rPr>
              <a:t>Update weight: </a:t>
            </a:r>
            <a:r>
              <a:rPr lang="en-US" altLang="ko-KR" sz="2000" dirty="0"/>
              <a:t>to decrease the error, we then subtract this value from the current weight (optionally multiplied by some learning rate, eta, which we’ll set to 0.5):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79260"/>
              </p:ext>
            </p:extLst>
          </p:nvPr>
        </p:nvGraphicFramePr>
        <p:xfrm>
          <a:off x="1727001" y="1944218"/>
          <a:ext cx="1847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5" name="Equation" r:id="rId5" imgW="1231560" imgH="431640" progId="Equation.DSMT4">
                  <p:embed/>
                </p:oleObj>
              </mc:Choice>
              <mc:Fallback>
                <p:oleObj name="Equation" r:id="rId5" imgW="123156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7001" y="1944218"/>
                        <a:ext cx="1847850" cy="64770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93787" y="2451585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</a:rPr>
              <a:t>Reduce weight w5 to reduce error (= loss function)</a:t>
            </a:r>
            <a:endParaRPr lang="en-US" altLang="ko-KR" sz="2000" dirty="0">
              <a:solidFill>
                <a:srgbClr val="0000CC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79255" y="2591918"/>
            <a:ext cx="995596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30190" y="2451295"/>
            <a:ext cx="1178464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54346" y="3604087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We can repeat this process to get the new weights w6, w7, and w8: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01153"/>
              </p:ext>
            </p:extLst>
          </p:nvPr>
        </p:nvGraphicFramePr>
        <p:xfrm>
          <a:off x="5458161" y="4616800"/>
          <a:ext cx="11239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6" name="Equation" r:id="rId7" imgW="749160" imgH="749160" progId="Equation.DSMT4">
                  <p:embed/>
                </p:oleObj>
              </mc:Choice>
              <mc:Fallback>
                <p:oleObj name="Equation" r:id="rId7" imgW="749160" imgH="7491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8161" y="4616800"/>
                        <a:ext cx="1123950" cy="11239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809370" y="4083967"/>
            <a:ext cx="478451" cy="1161832"/>
            <a:chOff x="2809370" y="4083967"/>
            <a:chExt cx="478451" cy="116183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09370" y="408396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25809" y="476575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25809" y="5245799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60223"/>
              </p:ext>
            </p:extLst>
          </p:nvPr>
        </p:nvGraphicFramePr>
        <p:xfrm>
          <a:off x="3598943" y="2121295"/>
          <a:ext cx="2362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7" name="Equation" r:id="rId9" imgW="1574640" imgH="177480" progId="Equation.DSMT4">
                  <p:embed/>
                </p:oleObj>
              </mc:Choice>
              <mc:Fallback>
                <p:oleObj name="Equation" r:id="rId9" imgW="1574640" imgH="17748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8943" y="2121295"/>
                        <a:ext cx="2362200" cy="266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351225"/>
              </p:ext>
            </p:extLst>
          </p:nvPr>
        </p:nvGraphicFramePr>
        <p:xfrm>
          <a:off x="1837821" y="2780453"/>
          <a:ext cx="1371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8" name="Equation" r:id="rId11" imgW="914400" imgH="431640" progId="Equation.DSMT4">
                  <p:embed/>
                </p:oleObj>
              </mc:Choice>
              <mc:Fallback>
                <p:oleObj name="Equation" r:id="rId11" imgW="914400" imgH="43164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37821" y="2780453"/>
                        <a:ext cx="13716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75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8839" y="3264310"/>
            <a:ext cx="678426" cy="511277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29062" y="903952"/>
            <a:ext cx="8683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Next, we’ll continue the backwards pass by calculating new values for w1, w2, w3, w4.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08504" y="3631200"/>
            <a:ext cx="583904" cy="1334085"/>
            <a:chOff x="4011187" y="3641033"/>
            <a:chExt cx="583904" cy="1334085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11188" y="3641033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011187" y="4975118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356514" y="3871317"/>
            <a:ext cx="91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sz="3200" baseline="-25000" dirty="0" err="1" smtClean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altLang="ko-KR" sz="32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639638"/>
              </p:ext>
            </p:extLst>
          </p:nvPr>
        </p:nvGraphicFramePr>
        <p:xfrm>
          <a:off x="2142914" y="1688945"/>
          <a:ext cx="628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0" name="Equation" r:id="rId4" imgW="419040" imgH="431640" progId="Equation.DSMT4">
                  <p:embed/>
                </p:oleObj>
              </mc:Choice>
              <mc:Fallback>
                <p:oleObj name="Equation" r:id="rId4" imgW="419040" imgH="43164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2914" y="1688945"/>
                        <a:ext cx="62865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212440" y="3653961"/>
            <a:ext cx="1352618" cy="0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86865" y="3631200"/>
            <a:ext cx="1140541" cy="1334085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006017"/>
              </p:ext>
            </p:extLst>
          </p:nvPr>
        </p:nvGraphicFramePr>
        <p:xfrm>
          <a:off x="2798092" y="1682874"/>
          <a:ext cx="819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1" name="Equation" r:id="rId6" imgW="545760" imgH="457200" progId="Equation.DSMT4">
                  <p:embed/>
                </p:oleObj>
              </mc:Choice>
              <mc:Fallback>
                <p:oleObj name="Equation" r:id="rId6" imgW="545760" imgH="4572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98092" y="1682874"/>
                        <a:ext cx="81915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016776"/>
              </p:ext>
            </p:extLst>
          </p:nvPr>
        </p:nvGraphicFramePr>
        <p:xfrm>
          <a:off x="2936213" y="2438803"/>
          <a:ext cx="211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2" name="Equation" r:id="rId8" imgW="1409400" imgH="482400" progId="Equation.DSMT4">
                  <p:embed/>
                </p:oleObj>
              </mc:Choice>
              <mc:Fallback>
                <p:oleObj name="Equation" r:id="rId8" imgW="1409400" imgH="4824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6213" y="2438803"/>
                        <a:ext cx="2114550" cy="7239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2936213" y="2416353"/>
            <a:ext cx="542908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58940"/>
              </p:ext>
            </p:extLst>
          </p:nvPr>
        </p:nvGraphicFramePr>
        <p:xfrm>
          <a:off x="3617242" y="1666856"/>
          <a:ext cx="1371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3" name="Equation" r:id="rId10" imgW="914400" imgH="482400" progId="Equation.DSMT4">
                  <p:embed/>
                </p:oleObj>
              </mc:Choice>
              <mc:Fallback>
                <p:oleObj name="Equation" r:id="rId10" imgW="914400" imgH="4824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17242" y="1666856"/>
                        <a:ext cx="1371600" cy="72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3805523" y="3404922"/>
            <a:ext cx="505045" cy="505045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158775" y="1968762"/>
            <a:ext cx="1584358" cy="676726"/>
            <a:chOff x="6522434" y="2178191"/>
            <a:chExt cx="1584358" cy="676726"/>
          </a:xfrm>
        </p:grpSpPr>
        <p:grpSp>
          <p:nvGrpSpPr>
            <p:cNvPr id="25" name="Group 24"/>
            <p:cNvGrpSpPr/>
            <p:nvPr/>
          </p:nvGrpSpPr>
          <p:grpSpPr>
            <a:xfrm>
              <a:off x="6522434" y="2190630"/>
              <a:ext cx="627894" cy="664287"/>
              <a:chOff x="1331687" y="981063"/>
              <a:chExt cx="627894" cy="66428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331687" y="981063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2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net</a:t>
                </a:r>
                <a:endParaRPr lang="ko-KR" altLang="en-US" sz="2000" b="1" baseline="-25000" dirty="0">
                  <a:solidFill>
                    <a:schemeClr val="accent2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7" name="Right Brace 26"/>
              <p:cNvSpPr/>
              <p:nvPr/>
            </p:nvSpPr>
            <p:spPr>
              <a:xfrm rot="16200000">
                <a:off x="1540460" y="1226229"/>
                <a:ext cx="226678" cy="611564"/>
              </a:xfrm>
              <a:prstGeom prst="rightBrace">
                <a:avLst>
                  <a:gd name="adj1" fmla="val 63435"/>
                  <a:gd name="adj2" fmla="val 52708"/>
                </a:avLst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75127" y="2178191"/>
              <a:ext cx="931665" cy="664287"/>
              <a:chOff x="1302191" y="981063"/>
              <a:chExt cx="931665" cy="664287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302191" y="981063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2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output</a:t>
                </a:r>
                <a:endParaRPr lang="ko-KR" altLang="en-US" sz="2000" b="1" baseline="-25000" dirty="0">
                  <a:solidFill>
                    <a:schemeClr val="accent2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4" name="Right Brace 33"/>
              <p:cNvSpPr/>
              <p:nvPr/>
            </p:nvSpPr>
            <p:spPr>
              <a:xfrm rot="16200000">
                <a:off x="1540460" y="1226229"/>
                <a:ext cx="226678" cy="611564"/>
              </a:xfrm>
              <a:prstGeom prst="rightBrace">
                <a:avLst>
                  <a:gd name="adj1" fmla="val 63435"/>
                  <a:gd name="adj2" fmla="val 52708"/>
                </a:avLst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36" name="Oval 35"/>
          <p:cNvSpPr/>
          <p:nvPr/>
        </p:nvSpPr>
        <p:spPr>
          <a:xfrm>
            <a:off x="7372567" y="2770594"/>
            <a:ext cx="931646" cy="931646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h1</a:t>
            </a:r>
            <a:endParaRPr lang="ko-KR" alt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75203" y="1479627"/>
            <a:ext cx="5499902" cy="959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444717"/>
              </p:ext>
            </p:extLst>
          </p:nvPr>
        </p:nvGraphicFramePr>
        <p:xfrm>
          <a:off x="5191855" y="1663938"/>
          <a:ext cx="1866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4" name="Equation" r:id="rId12" imgW="1244520" imgH="431640" progId="Equation.DSMT4">
                  <p:embed/>
                </p:oleObj>
              </mc:Choice>
              <mc:Fallback>
                <p:oleObj name="Equation" r:id="rId12" imgW="1244520" imgH="43164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1855" y="1663938"/>
                        <a:ext cx="18669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3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062" y="903952"/>
            <a:ext cx="6113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We can now update all of our weights w1</a:t>
            </a:r>
            <a:r>
              <a:rPr lang="en-US" altLang="ko-KR" sz="2000" dirty="0"/>
              <a:t>, w2, w3, w4.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48794"/>
              </p:ext>
            </p:extLst>
          </p:nvPr>
        </p:nvGraphicFramePr>
        <p:xfrm>
          <a:off x="940123" y="1408074"/>
          <a:ext cx="46101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0" name="Equation" r:id="rId5" imgW="3073320" imgH="431640" progId="Equation.DSMT4">
                  <p:embed/>
                </p:oleObj>
              </mc:Choice>
              <mc:Fallback>
                <p:oleObj name="Equation" r:id="rId5" imgW="3073320" imgH="431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0123" y="1408074"/>
                        <a:ext cx="4610100" cy="6477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988024" y="3423823"/>
            <a:ext cx="4155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Original </a:t>
            </a:r>
            <a:r>
              <a:rPr lang="en-US" altLang="ko-KR" sz="2000" dirty="0"/>
              <a:t>network </a:t>
            </a:r>
            <a:r>
              <a:rPr lang="en-US" altLang="ko-KR" sz="2000" dirty="0" smtClean="0"/>
              <a:t>error </a:t>
            </a:r>
            <a:r>
              <a:rPr lang="en-US" altLang="ko-KR" sz="2000" dirty="0" err="1" smtClean="0"/>
              <a:t>E</a:t>
            </a:r>
            <a:r>
              <a:rPr lang="en-US" altLang="ko-KR" sz="2000" baseline="-25000" dirty="0" err="1" smtClean="0"/>
              <a:t>total</a:t>
            </a:r>
            <a:r>
              <a:rPr lang="en-US" altLang="ko-KR" sz="2000" dirty="0" smtClean="0"/>
              <a:t> = 0.298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After </a:t>
            </a:r>
            <a:r>
              <a:rPr lang="en-US" altLang="ko-KR" sz="2000" dirty="0" smtClean="0"/>
              <a:t>the </a:t>
            </a:r>
            <a:r>
              <a:rPr lang="en-US" altLang="ko-KR" sz="2000" dirty="0"/>
              <a:t>first round of backpropagation, </a:t>
            </a:r>
            <a:r>
              <a:rPr lang="en-US" altLang="ko-KR" sz="2000" dirty="0" err="1"/>
              <a:t>E</a:t>
            </a:r>
            <a:r>
              <a:rPr lang="en-US" altLang="ko-KR" sz="2000" baseline="-25000" dirty="0" err="1"/>
              <a:t>total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0.291</a:t>
            </a:r>
            <a:endParaRPr lang="en-US" altLang="ko-K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1951" y="4051045"/>
            <a:ext cx="478451" cy="1161832"/>
            <a:chOff x="2809370" y="4083967"/>
            <a:chExt cx="478451" cy="116183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809370" y="408396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25809" y="476575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25809" y="5245799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697129" y="1898619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</a:rPr>
              <a:t>Reduce </a:t>
            </a:r>
            <a:r>
              <a:rPr lang="en-US" altLang="ko-KR" sz="2000" dirty="0">
                <a:solidFill>
                  <a:srgbClr val="0000CC"/>
                </a:solidFill>
              </a:rPr>
              <a:t>weight </a:t>
            </a:r>
            <a:r>
              <a:rPr lang="en-US" altLang="ko-KR" sz="2000" dirty="0" smtClean="0">
                <a:solidFill>
                  <a:srgbClr val="0000CC"/>
                </a:solidFill>
              </a:rPr>
              <a:t>w1 (</a:t>
            </a:r>
            <a:r>
              <a:rPr lang="en-US" altLang="ko-KR" sz="2000" dirty="0">
                <a:solidFill>
                  <a:srgbClr val="0000CC"/>
                </a:solidFill>
              </a:rPr>
              <a:t>very </a:t>
            </a:r>
            <a:r>
              <a:rPr lang="en-US" altLang="ko-KR" sz="2000" dirty="0" smtClean="0">
                <a:solidFill>
                  <a:srgbClr val="0000CC"/>
                </a:solidFill>
              </a:rPr>
              <a:t>slightly) to reduce error (= loss function)</a:t>
            </a:r>
            <a:endParaRPr lang="en-US" altLang="ko-KR" sz="2000" dirty="0">
              <a:solidFill>
                <a:srgbClr val="0000CC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947945" y="1872025"/>
            <a:ext cx="462012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0384" y="1872025"/>
            <a:ext cx="679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60970" y="4546571"/>
            <a:ext cx="3606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CC"/>
                </a:solidFill>
              </a:rPr>
              <a:t>It </a:t>
            </a:r>
            <a:r>
              <a:rPr lang="en-US" altLang="ko-KR" sz="2000" dirty="0" smtClean="0">
                <a:solidFill>
                  <a:srgbClr val="0000CC"/>
                </a:solidFill>
              </a:rPr>
              <a:t>seems to be very small change, but </a:t>
            </a:r>
            <a:r>
              <a:rPr lang="en-US" altLang="ko-KR" sz="2000" dirty="0">
                <a:solidFill>
                  <a:srgbClr val="0000CC"/>
                </a:solidFill>
              </a:rPr>
              <a:t>after repeating </a:t>
            </a:r>
            <a:r>
              <a:rPr lang="en-US" altLang="ko-KR" sz="2000" dirty="0" smtClean="0">
                <a:solidFill>
                  <a:srgbClr val="0000CC"/>
                </a:solidFill>
              </a:rPr>
              <a:t>this 10</a:t>
            </a:r>
            <a:r>
              <a:rPr lang="en-US" altLang="ko-KR" sz="2000" baseline="30000" dirty="0" smtClean="0">
                <a:solidFill>
                  <a:srgbClr val="0000CC"/>
                </a:solidFill>
              </a:rPr>
              <a:t>4</a:t>
            </a:r>
            <a:r>
              <a:rPr lang="en-US" altLang="ko-KR" sz="2000" dirty="0" smtClean="0">
                <a:solidFill>
                  <a:srgbClr val="0000CC"/>
                </a:solidFill>
              </a:rPr>
              <a:t> </a:t>
            </a:r>
            <a:r>
              <a:rPr lang="en-US" altLang="ko-KR" sz="2000" dirty="0">
                <a:solidFill>
                  <a:srgbClr val="0000CC"/>
                </a:solidFill>
              </a:rPr>
              <a:t>times, for example, the error plummets to 0.0000351085.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8460315" y="3812000"/>
            <a:ext cx="606683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31508" y="4439486"/>
            <a:ext cx="679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146881"/>
              </p:ext>
            </p:extLst>
          </p:nvPr>
        </p:nvGraphicFramePr>
        <p:xfrm>
          <a:off x="940123" y="2089362"/>
          <a:ext cx="12573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1" name="Equation" r:id="rId7" imgW="838080" imgH="736560" progId="Equation.DSMT4">
                  <p:embed/>
                </p:oleObj>
              </mc:Choice>
              <mc:Fallback>
                <p:oleObj name="Equation" r:id="rId7" imgW="838080" imgH="7365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0123" y="2089362"/>
                        <a:ext cx="1257300" cy="1104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78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52709" y="1114604"/>
            <a:ext cx="5542485" cy="4011074"/>
            <a:chOff x="1452709" y="1114604"/>
            <a:chExt cx="5542485" cy="4011074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053112"/>
                </p:ext>
              </p:extLst>
            </p:nvPr>
          </p:nvGraphicFramePr>
          <p:xfrm>
            <a:off x="4235450" y="4668838"/>
            <a:ext cx="1920024" cy="456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3" name="Equation" r:id="rId4" imgW="1066680" imgH="253800" progId="Equation.DSMT4">
                    <p:embed/>
                  </p:oleObj>
                </mc:Choice>
                <mc:Fallback>
                  <p:oleObj name="Equation" r:id="rId4" imgW="1066680" imgH="253800" progId="Equation.DSMT4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35450" y="4668838"/>
                          <a:ext cx="1920024" cy="456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29"/>
            <p:cNvGrpSpPr/>
            <p:nvPr/>
          </p:nvGrpSpPr>
          <p:grpSpPr>
            <a:xfrm>
              <a:off x="1452709" y="1114604"/>
              <a:ext cx="4822278" cy="3468942"/>
              <a:chOff x="1888349" y="1067351"/>
              <a:chExt cx="4822278" cy="346894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349" y="1067351"/>
                <a:ext cx="4822278" cy="346894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035617" y="2438656"/>
                <a:ext cx="28084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latin typeface="+mn-ea"/>
                  </a:rPr>
                  <a:t>y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984221" y="2439742"/>
              <a:ext cx="1010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vs. </a:t>
              </a:r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r>
                <a:rPr lang="en-US" altLang="ko-KR" sz="2000" b="1" baseline="-25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true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Backpropagation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091" y="5254827"/>
            <a:ext cx="4155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Derivative of output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 is </a:t>
            </a:r>
            <a:r>
              <a:rPr lang="en-US" altLang="ko-KR" sz="2000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 weighted sum of inputs with 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activation function</a:t>
            </a:r>
            <a:endParaRPr lang="ko-KR" altLang="en-US" sz="2000" b="1" baseline="-25000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87814" y="1459163"/>
            <a:ext cx="654951" cy="2310101"/>
            <a:chOff x="4487814" y="1459163"/>
            <a:chExt cx="654951" cy="2310101"/>
          </a:xfrm>
        </p:grpSpPr>
        <p:grpSp>
          <p:nvGrpSpPr>
            <p:cNvPr id="51" name="Group 50"/>
            <p:cNvGrpSpPr/>
            <p:nvPr/>
          </p:nvGrpSpPr>
          <p:grpSpPr>
            <a:xfrm>
              <a:off x="4489581" y="1459163"/>
              <a:ext cx="653184" cy="2310101"/>
              <a:chOff x="3312601" y="1869435"/>
              <a:chExt cx="653184" cy="231010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385177" y="3779426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nn</a:t>
                </a:r>
                <a:endParaRPr lang="ko-KR" altLang="en-US" sz="2000" b="1" baseline="-25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312601" y="1869435"/>
                <a:ext cx="575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n1</a:t>
                </a:r>
                <a:endParaRPr lang="ko-KR" altLang="en-US" sz="2000" b="1" baseline="-25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487814" y="2100155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487814" y="2793180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5420382" y="5132873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1452709" y="1114604"/>
            <a:ext cx="5542485" cy="4011074"/>
            <a:chOff x="1452709" y="1114604"/>
            <a:chExt cx="5542485" cy="4011074"/>
          </a:xfrm>
        </p:grpSpPr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1190894"/>
                </p:ext>
              </p:extLst>
            </p:nvPr>
          </p:nvGraphicFramePr>
          <p:xfrm>
            <a:off x="4235450" y="4668838"/>
            <a:ext cx="1920024" cy="456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27" name="Equation" r:id="rId4" imgW="1066680" imgH="253800" progId="Equation.DSMT4">
                    <p:embed/>
                  </p:oleObj>
                </mc:Choice>
                <mc:Fallback>
                  <p:oleObj name="Equation" r:id="rId4" imgW="1066680" imgH="253800" progId="Equation.DSMT4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35450" y="4668838"/>
                          <a:ext cx="1920024" cy="456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42"/>
            <p:cNvGrpSpPr/>
            <p:nvPr/>
          </p:nvGrpSpPr>
          <p:grpSpPr>
            <a:xfrm>
              <a:off x="1452709" y="1114604"/>
              <a:ext cx="4822278" cy="3468942"/>
              <a:chOff x="1888349" y="1067351"/>
              <a:chExt cx="4822278" cy="346894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1888349" y="1067351"/>
                <a:ext cx="4822278" cy="3468942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6035617" y="2438656"/>
                <a:ext cx="28084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latin typeface="+mn-ea"/>
                  </a:rPr>
                  <a:t>y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984221" y="2439742"/>
              <a:ext cx="1010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vs. </a:t>
              </a:r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r>
                <a:rPr lang="en-US" altLang="ko-KR" sz="2000" b="1" baseline="-25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true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</a:t>
            </a:r>
            <a:r>
              <a:rPr lang="en-US" altLang="ko-KR" dirty="0" smtClean="0"/>
              <a:t>function in 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51055" y="1485543"/>
            <a:ext cx="1010996" cy="2384982"/>
            <a:chOff x="1651055" y="1485543"/>
            <a:chExt cx="1010996" cy="238498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087016" y="1655226"/>
              <a:ext cx="575035" cy="2215299"/>
            </a:xfrm>
            <a:prstGeom prst="line">
              <a:avLst/>
            </a:prstGeom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87016" y="2296248"/>
              <a:ext cx="575035" cy="1574277"/>
            </a:xfrm>
            <a:prstGeom prst="line">
              <a:avLst/>
            </a:prstGeom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087016" y="2927844"/>
              <a:ext cx="575035" cy="94268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87016" y="3621139"/>
              <a:ext cx="575035" cy="249386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681664" y="1485543"/>
              <a:ext cx="424206" cy="424206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672237" y="2112426"/>
              <a:ext cx="424206" cy="42420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53384" y="2720454"/>
              <a:ext cx="424206" cy="42420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651055" y="3360121"/>
              <a:ext cx="424206" cy="424206"/>
            </a:xfrm>
            <a:prstGeom prst="ellipse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Oval 52"/>
          <p:cNvSpPr/>
          <p:nvPr/>
        </p:nvSpPr>
        <p:spPr>
          <a:xfrm>
            <a:off x="2662051" y="3655320"/>
            <a:ext cx="424206" cy="424206"/>
          </a:xfrm>
          <a:prstGeom prst="ellipse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215604"/>
              </p:ext>
            </p:extLst>
          </p:nvPr>
        </p:nvGraphicFramePr>
        <p:xfrm>
          <a:off x="2675406" y="1081369"/>
          <a:ext cx="3286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8" name="Equation" r:id="rId7" imgW="164880" imgH="241200" progId="Equation.DSMT4">
                  <p:embed/>
                </p:oleObj>
              </mc:Choice>
              <mc:Fallback>
                <p:oleObj name="Equation" r:id="rId7" imgW="164880" imgH="2412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5406" y="1081369"/>
                        <a:ext cx="32861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195953"/>
              </p:ext>
            </p:extLst>
          </p:nvPr>
        </p:nvGraphicFramePr>
        <p:xfrm>
          <a:off x="2723114" y="3626123"/>
          <a:ext cx="3286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9" name="Equation" r:id="rId9" imgW="164880" imgH="241200" progId="Equation.DSMT4">
                  <p:embed/>
                </p:oleObj>
              </mc:Choice>
              <mc:Fallback>
                <p:oleObj name="Equation" r:id="rId9" imgW="164880" imgH="24120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3114" y="3626123"/>
                        <a:ext cx="32861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3534736" y="5448816"/>
            <a:ext cx="2133600" cy="674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87420" y="1269657"/>
            <a:ext cx="5704091" cy="3367795"/>
            <a:chOff x="2887420" y="1269657"/>
            <a:chExt cx="5704091" cy="3367795"/>
          </a:xfrm>
        </p:grpSpPr>
        <p:cxnSp>
          <p:nvCxnSpPr>
            <p:cNvPr id="7" name="Straight Connector 6"/>
            <p:cNvCxnSpPr>
              <a:stCxn id="58" idx="0"/>
            </p:cNvCxnSpPr>
            <p:nvPr/>
          </p:nvCxnSpPr>
          <p:spPr>
            <a:xfrm flipV="1">
              <a:off x="2887420" y="1269657"/>
              <a:ext cx="755016" cy="235646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642436" y="1269657"/>
              <a:ext cx="4949075" cy="33677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 flipV="1">
              <a:off x="3004020" y="4021074"/>
              <a:ext cx="638416" cy="61637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82469"/>
              </p:ext>
            </p:extLst>
          </p:nvPr>
        </p:nvGraphicFramePr>
        <p:xfrm>
          <a:off x="3779999" y="3469975"/>
          <a:ext cx="2552580" cy="110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0" name="Equation" r:id="rId11" imgW="1701720" imgH="736560" progId="Equation.DSMT4">
                  <p:embed/>
                </p:oleObj>
              </mc:Choice>
              <mc:Fallback>
                <p:oleObj name="Equation" r:id="rId11" imgW="1701720" imgH="736560" progId="Equation.DSMT4">
                  <p:embed/>
                  <p:pic>
                    <p:nvPicPr>
                      <p:cNvPr id="104" name="Object 10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999" y="3469975"/>
                        <a:ext cx="2552580" cy="110484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5420382" y="5132873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95091" y="5254827"/>
            <a:ext cx="4155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Derivative of output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 is </a:t>
            </a:r>
            <a:r>
              <a:rPr lang="en-US" altLang="ko-KR" sz="2000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 weighted sum of inputs with 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activation function</a:t>
            </a:r>
            <a:endParaRPr lang="ko-KR" altLang="en-US" sz="2000" b="1" baseline="-25000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47270" y="1563969"/>
            <a:ext cx="4744241" cy="1872561"/>
            <a:chOff x="3847270" y="1563969"/>
            <a:chExt cx="4744241" cy="1872561"/>
          </a:xfrm>
        </p:grpSpPr>
        <p:grpSp>
          <p:nvGrpSpPr>
            <p:cNvPr id="114" name="Group 113"/>
            <p:cNvGrpSpPr/>
            <p:nvPr/>
          </p:nvGrpSpPr>
          <p:grpSpPr>
            <a:xfrm>
              <a:off x="3847270" y="1563969"/>
              <a:ext cx="4087525" cy="1872561"/>
              <a:chOff x="4296064" y="1511300"/>
              <a:chExt cx="4087525" cy="187256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296064" y="1511300"/>
                <a:ext cx="4087525" cy="1872561"/>
                <a:chOff x="145567" y="4613181"/>
                <a:chExt cx="4087525" cy="1872561"/>
              </a:xfrm>
            </p:grpSpPr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817" y="4952217"/>
                  <a:ext cx="3724275" cy="1533525"/>
                </a:xfrm>
                <a:prstGeom prst="rect">
                  <a:avLst/>
                </a:prstGeom>
              </p:spPr>
            </p:pic>
            <p:sp>
              <p:nvSpPr>
                <p:cNvPr id="92" name="TextBox 91"/>
                <p:cNvSpPr txBox="1"/>
                <p:nvPr/>
              </p:nvSpPr>
              <p:spPr>
                <a:xfrm>
                  <a:off x="1029142" y="4641934"/>
                  <a:ext cx="10855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Weights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45567" y="4641934"/>
                  <a:ext cx="8835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Inputs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114696" y="4641934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Sum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41455" y="4613181"/>
                  <a:ext cx="143625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 smtClean="0">
                      <a:solidFill>
                        <a:srgbClr val="A50021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Activation function</a:t>
                  </a:r>
                  <a:endParaRPr lang="ko-KR" altLang="en-US" sz="2000" dirty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45567" y="4641934"/>
                  <a:ext cx="812224" cy="184380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006116" y="4636450"/>
                  <a:ext cx="1108580" cy="184380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83724" y="4636450"/>
                  <a:ext cx="942856" cy="1843808"/>
                </a:xfrm>
                <a:prstGeom prst="rect">
                  <a:avLst/>
                </a:prstGeom>
                <a:noFill/>
                <a:ln w="19050">
                  <a:solidFill>
                    <a:srgbClr val="A500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aphicFrame>
              <p:nvGraphicFramePr>
                <p:cNvPr id="104" name="Object 10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758554"/>
                    </p:ext>
                  </p:extLst>
                </p:nvPr>
              </p:nvGraphicFramePr>
              <p:xfrm>
                <a:off x="3879331" y="5432439"/>
                <a:ext cx="328613" cy="482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931" name="Equation" r:id="rId14" imgW="164880" imgH="241200" progId="Equation.DSMT4">
                        <p:embed/>
                      </p:oleObj>
                    </mc:Choice>
                    <mc:Fallback>
                      <p:oleObj name="Equation" r:id="rId14" imgW="164880" imgH="241200" progId="Equation.DSMT4">
                        <p:embed/>
                        <p:pic>
                          <p:nvPicPr>
                            <p:cNvPr id="58" name="Object 57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79331" y="5432439"/>
                              <a:ext cx="328613" cy="4826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13" name="Object 1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282992"/>
                  </p:ext>
                </p:extLst>
              </p:nvPr>
            </p:nvGraphicFramePr>
            <p:xfrm>
              <a:off x="6395940" y="2439988"/>
              <a:ext cx="2794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932" name="Equation" r:id="rId15" imgW="139680" imgH="152280" progId="Equation.DSMT4">
                      <p:embed/>
                    </p:oleObj>
                  </mc:Choice>
                  <mc:Fallback>
                    <p:oleObj name="Equation" r:id="rId15" imgW="139680" imgH="152280" progId="Equation.DSMT4">
                      <p:embed/>
                      <p:pic>
                        <p:nvPicPr>
                          <p:cNvPr id="104" name="Object 10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395940" y="2439988"/>
                            <a:ext cx="279400" cy="3048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6" name="TextBox 95"/>
            <p:cNvSpPr txBox="1"/>
            <p:nvPr/>
          </p:nvSpPr>
          <p:spPr>
            <a:xfrm>
              <a:off x="7570552" y="1592722"/>
              <a:ext cx="1020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74987" y="3493919"/>
            <a:ext cx="2843487" cy="707886"/>
            <a:chOff x="5860939" y="1814357"/>
            <a:chExt cx="2843487" cy="707886"/>
          </a:xfrm>
        </p:grpSpPr>
        <p:sp>
          <p:nvSpPr>
            <p:cNvPr id="50" name="TextBox 49"/>
            <p:cNvSpPr txBox="1"/>
            <p:nvPr/>
          </p:nvSpPr>
          <p:spPr>
            <a:xfrm>
              <a:off x="5860939" y="1814357"/>
              <a:ext cx="2843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function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95599" y="2192754"/>
              <a:ext cx="478849" cy="246346"/>
              <a:chOff x="7734666" y="2050668"/>
              <a:chExt cx="478849" cy="246346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7734666" y="2287075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7967169" y="2063693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>
                <a:off x="7843996" y="2173841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857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for autonomous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9438" y="556315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CE481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5480" y="5974221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CS672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5480" y="6317881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CS774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9518" y="5285818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CS376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92835" y="5607469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CS470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4473" y="5101298"/>
            <a:ext cx="5089236" cy="175670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95536" y="5179932"/>
            <a:ext cx="3532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ME490 Programming for autonomous system</a:t>
            </a:r>
            <a:endParaRPr lang="ko-KR" altLang="en-US" sz="2000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3161" y="6108855"/>
            <a:ext cx="353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ME401 Capstone design 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485" y="1250793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(Thanks to) Open source software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80420" y="1798273"/>
            <a:ext cx="7432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Open-source software (OSS) is a type of computer software whose source code is released under a license in which </a:t>
            </a:r>
            <a:r>
              <a:rPr lang="en-US" altLang="ko-KR" dirty="0" smtClean="0">
                <a:solidFill>
                  <a:srgbClr val="0000CC"/>
                </a:solidFill>
              </a:rPr>
              <a:t>the copyright holder grants users the rights to study, change, and distribute the software to </a:t>
            </a:r>
            <a:r>
              <a:rPr lang="en-US" altLang="ko-KR" dirty="0">
                <a:solidFill>
                  <a:srgbClr val="0000CC"/>
                </a:solidFill>
              </a:rPr>
              <a:t>anyone and for any purpose</a:t>
            </a:r>
            <a:r>
              <a:rPr lang="en-US" altLang="ko-KR" dirty="0" smtClean="0">
                <a:solidFill>
                  <a:srgbClr val="0000CC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Open-source </a:t>
            </a:r>
            <a:r>
              <a:rPr lang="en-US" altLang="ko-KR" dirty="0"/>
              <a:t>software may be developed in a collaborative public manner.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According </a:t>
            </a:r>
            <a:r>
              <a:rPr lang="en-US" altLang="ko-KR" dirty="0"/>
              <a:t>to scientists who studied it, open-source software is a prominent example of open collaboration</a:t>
            </a:r>
            <a:r>
              <a:rPr lang="en-US" altLang="ko-KR" dirty="0" smtClean="0"/>
              <a:t>. [from wiki]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3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6962" y="712448"/>
            <a:ext cx="3724275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0985" y="2278811"/>
            <a:ext cx="367119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s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                            )</a:t>
            </a:r>
            <a:endParaRPr lang="ko-KR" altLang="en-US" sz="28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69218" y="2349921"/>
            <a:ext cx="4065847" cy="749384"/>
            <a:chOff x="4369218" y="2349921"/>
            <a:chExt cx="4065847" cy="749384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329212"/>
                </p:ext>
              </p:extLst>
            </p:nvPr>
          </p:nvGraphicFramePr>
          <p:xfrm>
            <a:off x="4369218" y="2349921"/>
            <a:ext cx="34480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28" name="Equation" r:id="rId5" imgW="2298600" imgH="253800" progId="Equation.DSMT4">
                    <p:embed/>
                  </p:oleObj>
                </mc:Choice>
                <mc:Fallback>
                  <p:oleObj name="Equation" r:id="rId5" imgW="2298600" imgH="253800" progId="Equation.DSMT4">
                    <p:embed/>
                    <p:pic>
                      <p:nvPicPr>
                        <p:cNvPr id="56" name="Object 5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69218" y="2349921"/>
                          <a:ext cx="34480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19"/>
            <p:cNvGrpSpPr/>
            <p:nvPr/>
          </p:nvGrpSpPr>
          <p:grpSpPr>
            <a:xfrm>
              <a:off x="7796749" y="2395861"/>
              <a:ext cx="638316" cy="703444"/>
              <a:chOff x="8244295" y="1033057"/>
              <a:chExt cx="638316" cy="703444"/>
            </a:xfrm>
          </p:grpSpPr>
          <p:graphicFrame>
            <p:nvGraphicFramePr>
              <p:cNvPr id="21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580104"/>
                  </p:ext>
                </p:extLst>
              </p:nvPr>
            </p:nvGraphicFramePr>
            <p:xfrm>
              <a:off x="8331408" y="1033057"/>
              <a:ext cx="3429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629" name="Equation" r:id="rId7" imgW="228600" imgH="228600" progId="Equation.DSMT4">
                      <p:embed/>
                    </p:oleObj>
                  </mc:Choice>
                  <mc:Fallback>
                    <p:oleObj name="Equation" r:id="rId7" imgW="228600" imgH="228600" progId="Equation.DSMT4">
                      <p:embed/>
                      <p:pic>
                        <p:nvPicPr>
                          <p:cNvPr id="59" name="Object 5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331408" y="1033057"/>
                            <a:ext cx="342900" cy="342900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TextBox 21"/>
              <p:cNvSpPr txBox="1"/>
              <p:nvPr/>
            </p:nvSpPr>
            <p:spPr>
              <a:xfrm>
                <a:off x="8244295" y="1336391"/>
                <a:ext cx="63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Bias</a:t>
                </a:r>
                <a:endPara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766297" y="2699195"/>
            <a:ext cx="3743332" cy="709740"/>
            <a:chOff x="4320337" y="1249028"/>
            <a:chExt cx="3743332" cy="709740"/>
          </a:xfrm>
        </p:grpSpPr>
        <p:sp>
          <p:nvSpPr>
            <p:cNvPr id="24" name="TextBox 23"/>
            <p:cNvSpPr txBox="1"/>
            <p:nvPr/>
          </p:nvSpPr>
          <p:spPr>
            <a:xfrm>
              <a:off x="4320337" y="1558658"/>
              <a:ext cx="3743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 function, e.g. logistic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623371" y="1249028"/>
              <a:ext cx="0" cy="353069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68" y="1099643"/>
            <a:ext cx="2549503" cy="191212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770971"/>
            <a:ext cx="19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Step function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199107"/>
            <a:ext cx="3957909" cy="1698009"/>
            <a:chOff x="0" y="3199107"/>
            <a:chExt cx="3957909" cy="169800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406" y="3199107"/>
              <a:ext cx="2549503" cy="16980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0" y="3217251"/>
              <a:ext cx="215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Logistic function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67377" y="4780231"/>
            <a:ext cx="3839609" cy="2106074"/>
            <a:chOff x="67377" y="4780231"/>
            <a:chExt cx="3839609" cy="210607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328" y="4980286"/>
              <a:ext cx="2447658" cy="19060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7377" y="4780231"/>
              <a:ext cx="203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</p:txBody>
        </p:sp>
      </p:grpSp>
      <p:sp>
        <p:nvSpPr>
          <p:cNvPr id="42" name="Isosceles Triangle 41"/>
          <p:cNvSpPr/>
          <p:nvPr/>
        </p:nvSpPr>
        <p:spPr>
          <a:xfrm rot="10800000">
            <a:off x="2309848" y="1297542"/>
            <a:ext cx="225367" cy="411208"/>
          </a:xfrm>
          <a:prstGeom prst="triangle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2270279" y="3617361"/>
            <a:ext cx="225367" cy="411208"/>
          </a:xfrm>
          <a:prstGeom prst="triangle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Freeform 44"/>
          <p:cNvSpPr/>
          <p:nvPr/>
        </p:nvSpPr>
        <p:spPr>
          <a:xfrm>
            <a:off x="1665446" y="4067585"/>
            <a:ext cx="2158738" cy="586455"/>
          </a:xfrm>
          <a:custGeom>
            <a:avLst/>
            <a:gdLst>
              <a:gd name="connsiteX0" fmla="*/ 0 w 2158738"/>
              <a:gd name="connsiteY0" fmla="*/ 558175 h 586455"/>
              <a:gd name="connsiteX1" fmla="*/ 461914 w 2158738"/>
              <a:gd name="connsiteY1" fmla="*/ 539321 h 586455"/>
              <a:gd name="connsiteX2" fmla="*/ 754144 w 2158738"/>
              <a:gd name="connsiteY2" fmla="*/ 350785 h 586455"/>
              <a:gd name="connsiteX3" fmla="*/ 914400 w 2158738"/>
              <a:gd name="connsiteY3" fmla="*/ 96261 h 586455"/>
              <a:gd name="connsiteX4" fmla="*/ 1046375 w 2158738"/>
              <a:gd name="connsiteY4" fmla="*/ 1993 h 586455"/>
              <a:gd name="connsiteX5" fmla="*/ 1206631 w 2158738"/>
              <a:gd name="connsiteY5" fmla="*/ 171676 h 586455"/>
              <a:gd name="connsiteX6" fmla="*/ 1432874 w 2158738"/>
              <a:gd name="connsiteY6" fmla="*/ 435626 h 586455"/>
              <a:gd name="connsiteX7" fmla="*/ 1696825 w 2158738"/>
              <a:gd name="connsiteY7" fmla="*/ 558175 h 586455"/>
              <a:gd name="connsiteX8" fmla="*/ 2017336 w 2158738"/>
              <a:gd name="connsiteY8" fmla="*/ 567601 h 586455"/>
              <a:gd name="connsiteX9" fmla="*/ 2158738 w 2158738"/>
              <a:gd name="connsiteY9" fmla="*/ 586455 h 5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8738" h="586455">
                <a:moveTo>
                  <a:pt x="0" y="558175"/>
                </a:moveTo>
                <a:lnTo>
                  <a:pt x="461914" y="539321"/>
                </a:lnTo>
                <a:cubicBezTo>
                  <a:pt x="587605" y="504756"/>
                  <a:pt x="678730" y="424628"/>
                  <a:pt x="754144" y="350785"/>
                </a:cubicBezTo>
                <a:cubicBezTo>
                  <a:pt x="829558" y="276942"/>
                  <a:pt x="865695" y="154393"/>
                  <a:pt x="914400" y="96261"/>
                </a:cubicBezTo>
                <a:cubicBezTo>
                  <a:pt x="963105" y="38129"/>
                  <a:pt x="997670" y="-10576"/>
                  <a:pt x="1046375" y="1993"/>
                </a:cubicBezTo>
                <a:cubicBezTo>
                  <a:pt x="1095080" y="14562"/>
                  <a:pt x="1142215" y="99404"/>
                  <a:pt x="1206631" y="171676"/>
                </a:cubicBezTo>
                <a:cubicBezTo>
                  <a:pt x="1271047" y="243948"/>
                  <a:pt x="1351175" y="371210"/>
                  <a:pt x="1432874" y="435626"/>
                </a:cubicBezTo>
                <a:cubicBezTo>
                  <a:pt x="1514573" y="500042"/>
                  <a:pt x="1599415" y="536179"/>
                  <a:pt x="1696825" y="558175"/>
                </a:cubicBezTo>
                <a:cubicBezTo>
                  <a:pt x="1794235" y="580171"/>
                  <a:pt x="1940351" y="562888"/>
                  <a:pt x="2017336" y="567601"/>
                </a:cubicBezTo>
                <a:cubicBezTo>
                  <a:pt x="2094321" y="572314"/>
                  <a:pt x="2126529" y="579384"/>
                  <a:pt x="2158738" y="586455"/>
                </a:cubicBezTo>
              </a:path>
            </a:pathLst>
          </a:cu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3603471" y="4612306"/>
            <a:ext cx="5328565" cy="1660754"/>
            <a:chOff x="3613304" y="4476769"/>
            <a:chExt cx="5328565" cy="1660754"/>
          </a:xfrm>
        </p:grpSpPr>
        <p:sp>
          <p:nvSpPr>
            <p:cNvPr id="47" name="TextBox 46"/>
            <p:cNvSpPr txBox="1"/>
            <p:nvPr/>
          </p:nvSpPr>
          <p:spPr>
            <a:xfrm>
              <a:off x="4014864" y="4660195"/>
              <a:ext cx="492700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 of the weight (~ proportional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to the partial derivative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  <a:sym typeface="Symbol" panose="05050102010706020507" pitchFamily="18" charset="2"/>
                </a:rPr>
                <a:t>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of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the error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function) would not occur </a:t>
              </a:r>
              <a:r>
                <a:rPr lang="en-US" altLang="ko-KR" b="1" dirty="0" smtClean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if the </a:t>
              </a:r>
              <a:r>
                <a:rPr lang="en-US" altLang="ko-KR" b="1" dirty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gradient will be vanishingly </a:t>
              </a:r>
              <a:r>
                <a:rPr lang="en-US" altLang="ko-KR" b="1" dirty="0" smtClean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small. This </a:t>
              </a:r>
              <a:r>
                <a:rPr lang="en-US" altLang="ko-KR" b="1" dirty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may completely stop the neural network from further training. 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 flipV="1">
              <a:off x="3613304" y="4476769"/>
              <a:ext cx="720920" cy="1047508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970580"/>
              </p:ext>
            </p:extLst>
          </p:nvPr>
        </p:nvGraphicFramePr>
        <p:xfrm>
          <a:off x="4326905" y="4005990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" name="Equation" r:id="rId12" imgW="1066680" imgH="253800" progId="Equation.DSMT4">
                  <p:embed/>
                </p:oleObj>
              </mc:Choice>
              <mc:Fallback>
                <p:oleObj name="Equation" r:id="rId12" imgW="1066680" imgH="253800" progId="Equation.DSMT4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26905" y="4005990"/>
                        <a:ext cx="19200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/>
          <p:nvPr/>
        </p:nvCxnSpPr>
        <p:spPr>
          <a:xfrm>
            <a:off x="5520875" y="4462830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649632" y="895149"/>
            <a:ext cx="0" cy="1693772"/>
          </a:xfrm>
          <a:prstGeom prst="straightConnector1">
            <a:avLst/>
          </a:prstGeom>
          <a:ln w="38100">
            <a:solidFill>
              <a:srgbClr val="A5002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99855" y="6235615"/>
            <a:ext cx="3744936" cy="400110"/>
          </a:xfrm>
          <a:prstGeom prst="rect">
            <a:avLst/>
          </a:prstGeom>
          <a:solidFill>
            <a:srgbClr val="FAD2D2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  <a:sym typeface="Symbol" panose="05050102010706020507" pitchFamily="18" charset="2"/>
              </a:rPr>
              <a:t> ‘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Vanishing gradient’ problem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63238" y="3601593"/>
            <a:ext cx="2968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To update the weight w,  take a derivative of </a:t>
            </a:r>
            <a:r>
              <a:rPr lang="en-US" altLang="ko-KR" sz="2000" b="1" i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i.e., activation </a:t>
            </a:r>
            <a:r>
              <a:rPr lang="en-US" altLang="ko-KR" sz="2000" b="1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funciton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2968" y="4306529"/>
            <a:ext cx="614941" cy="473702"/>
          </a:xfrm>
          <a:prstGeom prst="rect">
            <a:avLst/>
          </a:prstGeom>
          <a:solidFill>
            <a:srgbClr val="008000">
              <a:alpha val="2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2" grpId="0" animBg="1"/>
      <p:bldP spid="43" grpId="0" animBg="1"/>
      <p:bldP spid="45" grpId="0" animBg="1"/>
      <p:bldP spid="41" grpId="0" animBg="1"/>
      <p:bldP spid="33" grpId="0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 with training images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93" y="2839640"/>
            <a:ext cx="3790823" cy="1992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3" y="2847014"/>
            <a:ext cx="1982203" cy="1980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3" y="4945073"/>
            <a:ext cx="2813494" cy="1758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8670" y="4945073"/>
            <a:ext cx="1919651" cy="17829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5757" y="4940108"/>
            <a:ext cx="7558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Theses are not cats because it’s different from what has been trained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77" y="1222147"/>
            <a:ext cx="5857875" cy="1504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783" y="887858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Under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8496" y="925761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Over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8321" y="6303397"/>
            <a:ext cx="3248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ea typeface="나눔명조" panose="02020603020101020101" pitchFamily="18" charset="-127"/>
              </a:rPr>
              <a:t>Q: How to avoid ‘overfitting’?</a:t>
            </a:r>
            <a:endParaRPr lang="ko-KR" altLang="en-US" sz="2000" dirty="0">
              <a:solidFill>
                <a:srgbClr val="006600"/>
              </a:solidFill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5" y="2928391"/>
            <a:ext cx="6181725" cy="36099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77" y="1222147"/>
            <a:ext cx="5857875" cy="150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&amp; test (,validation)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9948" y="1746105"/>
            <a:ext cx="850900" cy="3924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7937666" y="1746105"/>
            <a:ext cx="850900" cy="276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7937666" y="4573603"/>
            <a:ext cx="850900" cy="106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65992" y="1901621"/>
            <a:ext cx="72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Data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481" y="2654096"/>
            <a:ext cx="113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Training set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8114" y="4808105"/>
            <a:ext cx="137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Validation set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8783" y="887858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Under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96" y="65622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https://www.quora.com/What-is-generalization-in-machine-learning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08496" y="925761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Over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916814" y="3951394"/>
            <a:ext cx="3521772" cy="964159"/>
            <a:chOff x="1916814" y="3951394"/>
            <a:chExt cx="3521772" cy="964159"/>
          </a:xfrm>
        </p:grpSpPr>
        <p:sp>
          <p:nvSpPr>
            <p:cNvPr id="27" name="TextBox 26"/>
            <p:cNvSpPr txBox="1"/>
            <p:nvPr/>
          </p:nvSpPr>
          <p:spPr>
            <a:xfrm>
              <a:off x="1916814" y="3951394"/>
              <a:ext cx="3521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Optimum model complexity</a:t>
              </a:r>
              <a:endParaRPr lang="ko-KR" altLang="en-US" sz="2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3370672" y="4446549"/>
              <a:ext cx="191588" cy="469004"/>
            </a:xfrm>
            <a:prstGeom prst="triangl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5002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74821" y="3625516"/>
            <a:ext cx="5584929" cy="2165684"/>
            <a:chOff x="1074821" y="3625516"/>
            <a:chExt cx="5584929" cy="2165684"/>
          </a:xfrm>
        </p:grpSpPr>
        <p:sp>
          <p:nvSpPr>
            <p:cNvPr id="9" name="Freeform 8"/>
            <p:cNvSpPr/>
            <p:nvPr/>
          </p:nvSpPr>
          <p:spPr>
            <a:xfrm>
              <a:off x="1074821" y="3625516"/>
              <a:ext cx="4989095" cy="2165684"/>
            </a:xfrm>
            <a:custGeom>
              <a:avLst/>
              <a:gdLst>
                <a:gd name="connsiteX0" fmla="*/ 0 w 4989095"/>
                <a:gd name="connsiteY0" fmla="*/ 0 h 2165684"/>
                <a:gd name="connsiteX1" fmla="*/ 545432 w 4989095"/>
                <a:gd name="connsiteY1" fmla="*/ 1026695 h 2165684"/>
                <a:gd name="connsiteX2" fmla="*/ 1540042 w 4989095"/>
                <a:gd name="connsiteY2" fmla="*/ 1844842 h 2165684"/>
                <a:gd name="connsiteX3" fmla="*/ 2422358 w 4989095"/>
                <a:gd name="connsiteY3" fmla="*/ 2069431 h 2165684"/>
                <a:gd name="connsiteX4" fmla="*/ 3416968 w 4989095"/>
                <a:gd name="connsiteY4" fmla="*/ 2133600 h 2165684"/>
                <a:gd name="connsiteX5" fmla="*/ 4235116 w 4989095"/>
                <a:gd name="connsiteY5" fmla="*/ 2133600 h 2165684"/>
                <a:gd name="connsiteX6" fmla="*/ 4989095 w 4989095"/>
                <a:gd name="connsiteY6" fmla="*/ 2165684 h 216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9095" h="2165684">
                  <a:moveTo>
                    <a:pt x="0" y="0"/>
                  </a:moveTo>
                  <a:cubicBezTo>
                    <a:pt x="144379" y="359610"/>
                    <a:pt x="288758" y="719221"/>
                    <a:pt x="545432" y="1026695"/>
                  </a:cubicBezTo>
                  <a:cubicBezTo>
                    <a:pt x="802106" y="1334169"/>
                    <a:pt x="1227221" y="1671053"/>
                    <a:pt x="1540042" y="1844842"/>
                  </a:cubicBezTo>
                  <a:cubicBezTo>
                    <a:pt x="1852863" y="2018631"/>
                    <a:pt x="2109537" y="2021305"/>
                    <a:pt x="2422358" y="2069431"/>
                  </a:cubicBezTo>
                  <a:cubicBezTo>
                    <a:pt x="2735179" y="2117557"/>
                    <a:pt x="3114842" y="2122905"/>
                    <a:pt x="3416968" y="2133600"/>
                  </a:cubicBezTo>
                  <a:cubicBezTo>
                    <a:pt x="3719094" y="2144295"/>
                    <a:pt x="3973095" y="2128253"/>
                    <a:pt x="4235116" y="2133600"/>
                  </a:cubicBezTo>
                  <a:cubicBezTo>
                    <a:pt x="4497137" y="2138947"/>
                    <a:pt x="4743116" y="2152315"/>
                    <a:pt x="4989095" y="2165684"/>
                  </a:cubicBezTo>
                </a:path>
              </a:pathLst>
            </a:custGeom>
            <a:noFill/>
            <a:ln w="7620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56437" y="5195121"/>
              <a:ext cx="1903313" cy="396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Training error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87116" y="3080115"/>
            <a:ext cx="5472634" cy="2072789"/>
            <a:chOff x="1187116" y="3080115"/>
            <a:chExt cx="5472634" cy="2072789"/>
          </a:xfrm>
        </p:grpSpPr>
        <p:sp>
          <p:nvSpPr>
            <p:cNvPr id="12" name="Freeform 11"/>
            <p:cNvSpPr/>
            <p:nvPr/>
          </p:nvSpPr>
          <p:spPr>
            <a:xfrm>
              <a:off x="1187116" y="3384884"/>
              <a:ext cx="4796589" cy="1768020"/>
            </a:xfrm>
            <a:custGeom>
              <a:avLst/>
              <a:gdLst>
                <a:gd name="connsiteX0" fmla="*/ 0 w 4796589"/>
                <a:gd name="connsiteY0" fmla="*/ 0 h 1768020"/>
                <a:gd name="connsiteX1" fmla="*/ 786063 w 4796589"/>
                <a:gd name="connsiteY1" fmla="*/ 946484 h 1768020"/>
                <a:gd name="connsiteX2" fmla="*/ 1764631 w 4796589"/>
                <a:gd name="connsiteY2" fmla="*/ 1588169 h 1768020"/>
                <a:gd name="connsiteX3" fmla="*/ 2486526 w 4796589"/>
                <a:gd name="connsiteY3" fmla="*/ 1764632 h 1768020"/>
                <a:gd name="connsiteX4" fmla="*/ 3673642 w 4796589"/>
                <a:gd name="connsiteY4" fmla="*/ 1475874 h 1768020"/>
                <a:gd name="connsiteX5" fmla="*/ 4588042 w 4796589"/>
                <a:gd name="connsiteY5" fmla="*/ 705853 h 1768020"/>
                <a:gd name="connsiteX6" fmla="*/ 4796589 w 4796589"/>
                <a:gd name="connsiteY6" fmla="*/ 336884 h 17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6589" h="1768020">
                  <a:moveTo>
                    <a:pt x="0" y="0"/>
                  </a:moveTo>
                  <a:cubicBezTo>
                    <a:pt x="245979" y="340894"/>
                    <a:pt x="491958" y="681789"/>
                    <a:pt x="786063" y="946484"/>
                  </a:cubicBezTo>
                  <a:cubicBezTo>
                    <a:pt x="1080168" y="1211179"/>
                    <a:pt x="1481221" y="1451811"/>
                    <a:pt x="1764631" y="1588169"/>
                  </a:cubicBezTo>
                  <a:cubicBezTo>
                    <a:pt x="2048041" y="1724527"/>
                    <a:pt x="2168358" y="1783348"/>
                    <a:pt x="2486526" y="1764632"/>
                  </a:cubicBezTo>
                  <a:cubicBezTo>
                    <a:pt x="2804694" y="1745916"/>
                    <a:pt x="3323389" y="1652337"/>
                    <a:pt x="3673642" y="1475874"/>
                  </a:cubicBezTo>
                  <a:cubicBezTo>
                    <a:pt x="4023895" y="1299411"/>
                    <a:pt x="4400884" y="895684"/>
                    <a:pt x="4588042" y="705853"/>
                  </a:cubicBezTo>
                  <a:cubicBezTo>
                    <a:pt x="4775200" y="516022"/>
                    <a:pt x="4785894" y="426453"/>
                    <a:pt x="4796589" y="336884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63281" y="3080115"/>
              <a:ext cx="1996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70C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Prediction Error for New data</a:t>
              </a:r>
              <a:endParaRPr lang="ko-KR" altLang="en-US" sz="2000" dirty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6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00CC"/>
                </a:solidFill>
              </a:rPr>
              <a:t>Dropout</a:t>
            </a:r>
            <a:r>
              <a:rPr lang="en-US" altLang="ko-KR" dirty="0"/>
              <a:t> is a form of regularization that </a:t>
            </a:r>
            <a:r>
              <a:rPr lang="en-US" altLang="ko-KR" dirty="0">
                <a:solidFill>
                  <a:srgbClr val="0000CC"/>
                </a:solidFill>
              </a:rPr>
              <a:t>randomly drops some proportion of the nodes</a:t>
            </a:r>
            <a:r>
              <a:rPr lang="en-US" altLang="ko-KR" dirty="0"/>
              <a:t> that feed into a fully connected </a:t>
            </a:r>
            <a:r>
              <a:rPr lang="en-US" altLang="ko-KR" dirty="0" smtClean="0"/>
              <a:t>layer. </a:t>
            </a:r>
          </a:p>
          <a:p>
            <a:r>
              <a:rPr lang="en-US" altLang="ko-KR" dirty="0"/>
              <a:t>This helps prevent the net from relying on one node in the layer too much. </a:t>
            </a:r>
            <a:endParaRPr lang="en-US" altLang="ko-KR" dirty="0" smtClean="0"/>
          </a:p>
          <a:p>
            <a:r>
              <a:rPr lang="en-US" altLang="ko-KR" dirty="0" smtClean="0"/>
              <a:t>Here</a:t>
            </a:r>
            <a:r>
              <a:rPr lang="en-US" altLang="ko-KR" dirty="0"/>
              <a:t>, dropping a node means that its contribution to the corresponding activation function is set to 0. Since there is no activation contribution, the gradients for dropped nodes drop to zero as well.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6569075"/>
            <a:ext cx="629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https://www.safaribooksonline.com/library/view/tensorflow-for-deep/9781491980446/ch04.html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16" y="3228097"/>
            <a:ext cx="2847975" cy="3067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74" y="3301632"/>
            <a:ext cx="28384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Bellow we have a classification error (Not including loss), observe that the test/validation error is smaller using dropout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9" y="2005699"/>
            <a:ext cx="5796391" cy="432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456" y="6594475"/>
            <a:ext cx="6541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https://leonardoaraujosantos.gitbooks.io/artificial-inteligence/content/dropout_layer.html</a:t>
            </a:r>
          </a:p>
        </p:txBody>
      </p:sp>
    </p:spTree>
    <p:extLst>
      <p:ext uri="{BB962C8B-B14F-4D97-AF65-F5344CB8AC3E}">
        <p14:creationId xmlns:p14="http://schemas.microsoft.com/office/powerpoint/2010/main" val="11060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class review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855" y="1460361"/>
            <a:ext cx="227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Hidden layer</a:t>
            </a:r>
            <a:endParaRPr lang="ko-KR" altLang="en-US" sz="2400" b="1" dirty="0">
              <a:solidFill>
                <a:srgbClr val="0070C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8487" y="230981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Overfitting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253" y="333598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Softmax</a:t>
            </a:r>
            <a:endParaRPr lang="ko-KR" altLang="en-US" sz="24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974" y="5256284"/>
            <a:ext cx="477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Vanishing gradient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728" y="686543"/>
            <a:ext cx="39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Backpropagation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8781" y="4195258"/>
            <a:ext cx="100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SGD: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6690" y="6115559"/>
            <a:ext cx="20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416" y="4688090"/>
            <a:ext cx="233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Fully connected 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0506" y="3105151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ReLU</a:t>
            </a:r>
            <a:endParaRPr lang="ko-KR" altLang="en-US" sz="24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3751" y="4156295"/>
            <a:ext cx="392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stochastic gradient descent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9296" y="1442948"/>
            <a:ext cx="337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Neural Network (ANN)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65416" y="2540645"/>
            <a:ext cx="227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Dropout</a:t>
            </a:r>
            <a:endParaRPr lang="ko-KR" altLang="en-US" sz="2400" b="1" dirty="0">
              <a:solidFill>
                <a:srgbClr val="00206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1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20" grpId="0"/>
      <p:bldP spid="21" grpId="0"/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Programing NN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608" y="1258581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Basic code structures &amp; details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9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1.2 Convolutional Neural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458" y="1065562"/>
            <a:ext cx="83340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Convolve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감다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;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감기다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;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휘감다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;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둘둘 말다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감다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];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빙빙 돌다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</a:t>
            </a:r>
          </a:p>
          <a:p>
            <a:pPr marL="800100" lvl="1" indent="-342900">
              <a:lnSpc>
                <a:spcPct val="150000"/>
              </a:lnSpc>
              <a:buFont typeface="나눔명조" panose="02020603020101020101" pitchFamily="18" charset="-127"/>
              <a:buChar char="–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대단히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복잡한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난해한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]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것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ex) the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bizarre convolutions of the story </a:t>
            </a:r>
          </a:p>
          <a:p>
            <a:pPr marL="800100" lvl="1" indent="-342900">
              <a:lnSpc>
                <a:spcPct val="150000"/>
              </a:lnSpc>
              <a:buFont typeface="나눔명조" panose="02020603020101020101" pitchFamily="18" charset="-127"/>
              <a:buChar char="–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나선형의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주름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구불구불한 것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] the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convolutions of the brain 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나눔명조" panose="02020603020101020101" pitchFamily="18" charset="-127"/>
              <a:buChar char="–"/>
            </a:pP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나눔명조" panose="02020603020101020101" pitchFamily="18" charset="-127"/>
              <a:buChar char="–"/>
            </a:pP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나눔명조" panose="02020603020101020101" pitchFamily="18" charset="-127"/>
              <a:buChar char="–"/>
            </a:pP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합성곱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(convolution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콘벌루션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은 하나의 함수와 또 다른 함수를 반전 이동한 값을 곱한 다음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구간에 대해 적분하여 새로운 함수를 구하는 수학 연산자이다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a mathematical operation on two functions (f and g) to produce a third function that expresses how the shape of one is modified by the other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57065" y="3325871"/>
            <a:ext cx="6731000" cy="660400"/>
            <a:chOff x="502223" y="845808"/>
            <a:chExt cx="6731000" cy="660400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5900038"/>
                </p:ext>
              </p:extLst>
            </p:nvPr>
          </p:nvGraphicFramePr>
          <p:xfrm>
            <a:off x="502223" y="917537"/>
            <a:ext cx="1549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87" name="Equation" r:id="rId3" imgW="774360" imgH="253800" progId="Equation.DSMT4">
                    <p:embed/>
                  </p:oleObj>
                </mc:Choice>
                <mc:Fallback>
                  <p:oleObj name="Equation" r:id="rId3" imgW="774360" imgH="253800" progId="Equation.DSMT4">
                    <p:embed/>
                    <p:pic>
                      <p:nvPicPr>
                        <p:cNvPr id="9" name="Object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02223" y="917537"/>
                          <a:ext cx="1549400" cy="50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0965521"/>
                </p:ext>
              </p:extLst>
            </p:nvPr>
          </p:nvGraphicFramePr>
          <p:xfrm>
            <a:off x="2051623" y="845808"/>
            <a:ext cx="5181600" cy="660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88" name="Equation" r:id="rId5" imgW="2590560" imgH="330120" progId="Equation.DSMT4">
                    <p:embed/>
                  </p:oleObj>
                </mc:Choice>
                <mc:Fallback>
                  <p:oleObj name="Equation" r:id="rId5" imgW="2590560" imgH="33012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51623" y="845808"/>
                          <a:ext cx="5181600" cy="660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464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89" y="1096350"/>
            <a:ext cx="2336039" cy="537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01" y="1082323"/>
            <a:ext cx="2361500" cy="5404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6582912"/>
            <a:ext cx="3799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[Wikipedia]</a:t>
            </a:r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79" y="1125891"/>
            <a:ext cx="2463172" cy="545736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68379" y="2074460"/>
            <a:ext cx="2477145" cy="914400"/>
            <a:chOff x="868379" y="2074460"/>
            <a:chExt cx="2564879" cy="914400"/>
          </a:xfrm>
        </p:grpSpPr>
        <p:sp>
          <p:nvSpPr>
            <p:cNvPr id="10" name="TextBox 9"/>
            <p:cNvSpPr txBox="1"/>
            <p:nvPr/>
          </p:nvSpPr>
          <p:spPr>
            <a:xfrm>
              <a:off x="872084" y="2579770"/>
              <a:ext cx="2459467" cy="40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Convolutional filter</a:t>
              </a:r>
              <a:endPara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8379" y="2074460"/>
              <a:ext cx="2564879" cy="914400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31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for autonomous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485" y="1250793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Open source software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3794" y="1772654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Library, package, …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9999" y="4858853"/>
            <a:ext cx="1896626" cy="828866"/>
            <a:chOff x="3159999" y="4858853"/>
            <a:chExt cx="1896626" cy="828866"/>
          </a:xfrm>
        </p:grpSpPr>
        <p:sp>
          <p:nvSpPr>
            <p:cNvPr id="16" name="TextBox 15"/>
            <p:cNvSpPr txBox="1"/>
            <p:nvPr/>
          </p:nvSpPr>
          <p:spPr>
            <a:xfrm>
              <a:off x="3159999" y="4858853"/>
              <a:ext cx="1896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Hector SLAM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60436" y="5248668"/>
              <a:ext cx="1621916" cy="439051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1190" y="4840042"/>
            <a:ext cx="4250617" cy="1867236"/>
            <a:chOff x="4961190" y="4840042"/>
            <a:chExt cx="4250617" cy="1867236"/>
          </a:xfrm>
        </p:grpSpPr>
        <p:sp>
          <p:nvSpPr>
            <p:cNvPr id="8" name="TextBox 7"/>
            <p:cNvSpPr txBox="1"/>
            <p:nvPr/>
          </p:nvSpPr>
          <p:spPr>
            <a:xfrm>
              <a:off x="7965604" y="4840042"/>
              <a:ext cx="1246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Pytorch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61190" y="5240152"/>
              <a:ext cx="4035027" cy="1467126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66286" y="1668046"/>
            <a:ext cx="4136637" cy="1839132"/>
            <a:chOff x="4766286" y="1668046"/>
            <a:chExt cx="4136637" cy="1839132"/>
          </a:xfrm>
        </p:grpSpPr>
        <p:sp>
          <p:nvSpPr>
            <p:cNvPr id="21" name="TextBox 20"/>
            <p:cNvSpPr txBox="1"/>
            <p:nvPr/>
          </p:nvSpPr>
          <p:spPr>
            <a:xfrm>
              <a:off x="4882352" y="222083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Go forward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82352" y="2632380"/>
              <a:ext cx="1988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speed v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82352" y="3022329"/>
              <a:ext cx="236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direction </a:t>
              </a:r>
              <a:r>
                <a:rPr lang="en-US" altLang="ko-KR" sz="2000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66286" y="1668046"/>
              <a:ext cx="4136637" cy="1839132"/>
              <a:chOff x="4766286" y="1668046"/>
              <a:chExt cx="4136637" cy="18391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766286" y="2040052"/>
                <a:ext cx="4035027" cy="1467126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56720" y="1668046"/>
                <a:ext cx="124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Labview</a:t>
                </a:r>
                <a:endPara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04947" y="3507177"/>
            <a:ext cx="4483759" cy="1551731"/>
            <a:chOff x="4104947" y="3507177"/>
            <a:chExt cx="4483759" cy="1551731"/>
          </a:xfrm>
        </p:grpSpPr>
        <p:sp>
          <p:nvSpPr>
            <p:cNvPr id="9" name="TextBox 8"/>
            <p:cNvSpPr txBox="1"/>
            <p:nvPr/>
          </p:nvSpPr>
          <p:spPr>
            <a:xfrm>
              <a:off x="5689021" y="3990113"/>
              <a:ext cx="881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ROS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104947" y="3507177"/>
              <a:ext cx="4483759" cy="1551731"/>
              <a:chOff x="4104947" y="3507177"/>
              <a:chExt cx="4483759" cy="1551731"/>
            </a:xfrm>
          </p:grpSpPr>
          <p:cxnSp>
            <p:nvCxnSpPr>
              <p:cNvPr id="29" name="Elbow Connector 28"/>
              <p:cNvCxnSpPr>
                <a:stCxn id="19" idx="0"/>
                <a:endCxn id="9" idx="1"/>
              </p:cNvCxnSpPr>
              <p:nvPr/>
            </p:nvCxnSpPr>
            <p:spPr>
              <a:xfrm rot="5400000" flipH="1" flipV="1">
                <a:off x="4771670" y="3523446"/>
                <a:ext cx="250628" cy="1584073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>
                <a:stCxn id="8" idx="0"/>
                <a:endCxn id="9" idx="3"/>
              </p:cNvCxnSpPr>
              <p:nvPr/>
            </p:nvCxnSpPr>
            <p:spPr>
              <a:xfrm rot="16200000" flipV="1">
                <a:off x="7254583" y="3505919"/>
                <a:ext cx="649874" cy="2018372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3"/>
                <a:endCxn id="9" idx="2"/>
              </p:cNvCxnSpPr>
              <p:nvPr/>
            </p:nvCxnSpPr>
            <p:spPr>
              <a:xfrm flipV="1">
                <a:off x="5056625" y="4390223"/>
                <a:ext cx="1073053" cy="668685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>
                <a:stCxn id="24" idx="2"/>
                <a:endCxn id="9" idx="0"/>
              </p:cNvCxnSpPr>
              <p:nvPr/>
            </p:nvCxnSpPr>
            <p:spPr>
              <a:xfrm rot="5400000">
                <a:off x="6215272" y="3421584"/>
                <a:ext cx="482935" cy="654122"/>
              </a:xfrm>
              <a:prstGeom prst="bentConnector3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1003955" y="3625978"/>
            <a:ext cx="4049306" cy="1214928"/>
            <a:chOff x="1003955" y="3625978"/>
            <a:chExt cx="4049306" cy="1214928"/>
          </a:xfrm>
        </p:grpSpPr>
        <p:sp>
          <p:nvSpPr>
            <p:cNvPr id="37" name="TextBox 36"/>
            <p:cNvSpPr txBox="1"/>
            <p:nvPr/>
          </p:nvSpPr>
          <p:spPr>
            <a:xfrm>
              <a:off x="1234433" y="3650560"/>
              <a:ext cx="19677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Sensors: LIDAR, camera, </a:t>
              </a: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etc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003955" y="3625978"/>
              <a:ext cx="4049306" cy="1214928"/>
              <a:chOff x="1003955" y="3625978"/>
              <a:chExt cx="4049306" cy="121492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156635" y="4440796"/>
                <a:ext cx="1896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OpenCV</a:t>
                </a:r>
                <a:endPara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003955" y="3625978"/>
                <a:ext cx="2165239" cy="1128377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148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입력과 같은 경우 데이터량을 줄여 효율적으로 계산하기 위해 입력값에서 특징점</a:t>
            </a:r>
            <a:r>
              <a:rPr lang="en-US" altLang="ko-KR" dirty="0" smtClean="0"/>
              <a:t>(feature)</a:t>
            </a:r>
            <a:r>
              <a:rPr lang="ko-KR" altLang="en-US" dirty="0" smtClean="0"/>
              <a:t>을 추출하는 </a:t>
            </a:r>
            <a:r>
              <a:rPr lang="ko-KR" altLang="en-US" b="1" dirty="0" smtClean="0">
                <a:solidFill>
                  <a:srgbClr val="0000CC"/>
                </a:solidFill>
              </a:rPr>
              <a:t>필터</a:t>
            </a:r>
            <a:r>
              <a:rPr lang="en-US" altLang="ko-KR" b="1" dirty="0" smtClean="0">
                <a:solidFill>
                  <a:srgbClr val="0000CC"/>
                </a:solidFill>
              </a:rPr>
              <a:t>(convolutional filter)</a:t>
            </a:r>
            <a:r>
              <a:rPr lang="ko-KR" altLang="en-US" b="1" dirty="0" smtClean="0">
                <a:solidFill>
                  <a:srgbClr val="0000CC"/>
                </a:solidFill>
              </a:rPr>
              <a:t>를 사용하여 입력 데이터를 스캔하여 </a:t>
            </a:r>
            <a:r>
              <a:rPr lang="en-US" altLang="ko-KR" b="1" dirty="0" smtClean="0">
                <a:solidFill>
                  <a:srgbClr val="0000CC"/>
                </a:solidFill>
              </a:rPr>
              <a:t>feature map (=activation map)</a:t>
            </a:r>
            <a:r>
              <a:rPr lang="ko-KR" altLang="en-US" b="1" dirty="0" smtClean="0">
                <a:solidFill>
                  <a:srgbClr val="0000CC"/>
                </a:solidFill>
              </a:rPr>
              <a:t>을 생성</a:t>
            </a:r>
            <a:r>
              <a:rPr lang="ko-KR" altLang="en-US" dirty="0" smtClean="0"/>
              <a:t>하는 신경망</a:t>
            </a:r>
            <a:endParaRPr lang="en-US" altLang="ko-KR" dirty="0" smtClean="0"/>
          </a:p>
          <a:p>
            <a:r>
              <a:rPr lang="en-US" altLang="ko-KR" dirty="0"/>
              <a:t>A neural network method that scans input data using </a:t>
            </a:r>
            <a:r>
              <a:rPr lang="en-US" altLang="ko-KR" dirty="0">
                <a:solidFill>
                  <a:srgbClr val="0000CC"/>
                </a:solidFill>
              </a:rPr>
              <a:t>a convolutional filter that extracts feature points from the input values </a:t>
            </a:r>
            <a:r>
              <a:rPr lang="en-US" altLang="ko-KR" dirty="0"/>
              <a:t>​​to efficiently calculate the data amount in the case of image input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9" y="2686066"/>
            <a:ext cx="9053924" cy="40343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26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Artificial NN, i.e., fully connected NN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294" y="196575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26659" y="2165806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55611" y="2142442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6311" y="1942387"/>
            <a:ext cx="854721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9" y="2721395"/>
            <a:ext cx="4638675" cy="2362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069969" y="6188723"/>
            <a:ext cx="404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Fully 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connected, DEEP neural net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3831184" y="3756723"/>
            <a:ext cx="326510" cy="4358515"/>
          </a:xfrm>
          <a:prstGeom prst="leftBrace">
            <a:avLst>
              <a:gd name="adj1" fmla="val 55960"/>
              <a:gd name="adj2" fmla="val 50000"/>
            </a:avLst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9223" y="2409316"/>
            <a:ext cx="95250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Instant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6311" y="2409316"/>
            <a:ext cx="338426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 of the instance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079" y="1965751"/>
            <a:ext cx="156966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weighted sum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419" y="1954579"/>
            <a:ext cx="117371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activation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73739" y="2154020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42790" y="1662349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ReLu</a:t>
            </a:r>
            <a:endParaRPr lang="ko-KR" altLang="en-US" sz="2000" b="1" dirty="0">
              <a:solidFill>
                <a:srgbClr val="0070C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5652" y="1662349"/>
            <a:ext cx="3761639" cy="919741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067728" y="5293216"/>
            <a:ext cx="185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Hidden layers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3771885" y="3860265"/>
            <a:ext cx="377650" cy="2693165"/>
          </a:xfrm>
          <a:prstGeom prst="leftBrace">
            <a:avLst>
              <a:gd name="adj1" fmla="val 57935"/>
              <a:gd name="adj2" fmla="val 50686"/>
            </a:avLst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56873" y="5496341"/>
            <a:ext cx="2464274" cy="2365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21555" y="5309323"/>
            <a:ext cx="27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layers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3573" y="5293216"/>
            <a:ext cx="1750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to efficiently detect the 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patterns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of the image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64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3" grpId="0"/>
      <p:bldP spid="24" grpId="0" animBg="1"/>
      <p:bldP spid="25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9" y="2721395"/>
            <a:ext cx="4638675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9369" y="188970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5135" y="1942388"/>
            <a:ext cx="854721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3298" y="2333272"/>
            <a:ext cx="95250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Instant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5135" y="2409317"/>
            <a:ext cx="338426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 of the instance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1" y="3177309"/>
            <a:ext cx="1360218" cy="90516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614127" y="5018023"/>
            <a:ext cx="2693166" cy="875358"/>
            <a:chOff x="2614127" y="5018023"/>
            <a:chExt cx="2693166" cy="875358"/>
          </a:xfrm>
        </p:grpSpPr>
        <p:sp>
          <p:nvSpPr>
            <p:cNvPr id="10" name="Left Brace 9"/>
            <p:cNvSpPr/>
            <p:nvPr/>
          </p:nvSpPr>
          <p:spPr>
            <a:xfrm rot="16200000">
              <a:off x="3771885" y="3860265"/>
              <a:ext cx="377650" cy="2693165"/>
            </a:xfrm>
            <a:prstGeom prst="leftBrace">
              <a:avLst>
                <a:gd name="adj1" fmla="val 57935"/>
                <a:gd name="adj2" fmla="val 50686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3975" y="5493271"/>
              <a:ext cx="2503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Convolutional layers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09195" y="3248749"/>
            <a:ext cx="815793" cy="1426818"/>
            <a:chOff x="6409195" y="3248749"/>
            <a:chExt cx="815793" cy="1426818"/>
          </a:xfrm>
        </p:grpSpPr>
        <p:sp>
          <p:nvSpPr>
            <p:cNvPr id="12" name="TextBox 11"/>
            <p:cNvSpPr txBox="1"/>
            <p:nvPr/>
          </p:nvSpPr>
          <p:spPr>
            <a:xfrm>
              <a:off x="6409195" y="3248749"/>
              <a:ext cx="7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dog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9195" y="3567597"/>
              <a:ext cx="7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cat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9195" y="3899000"/>
              <a:ext cx="7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bird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5238" y="4275457"/>
              <a:ext cx="7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65803" y="1693386"/>
            <a:ext cx="1305666" cy="3460505"/>
            <a:chOff x="2426801" y="1425399"/>
            <a:chExt cx="1305666" cy="3460505"/>
          </a:xfrm>
        </p:grpSpPr>
        <p:sp>
          <p:nvSpPr>
            <p:cNvPr id="18" name="Rectangle 17"/>
            <p:cNvSpPr/>
            <p:nvPr/>
          </p:nvSpPr>
          <p:spPr>
            <a:xfrm>
              <a:off x="2826328" y="2189018"/>
              <a:ext cx="504344" cy="269688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6801" y="1425399"/>
              <a:ext cx="13056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Patterns i.e., edges</a:t>
              </a:r>
              <a:endParaRPr lang="ko-KR" altLang="en-US" sz="2000" b="1" dirty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2778" y="851006"/>
            <a:ext cx="3569256" cy="4302885"/>
            <a:chOff x="752778" y="851006"/>
            <a:chExt cx="3569256" cy="4302885"/>
          </a:xfrm>
        </p:grpSpPr>
        <p:grpSp>
          <p:nvGrpSpPr>
            <p:cNvPr id="20" name="Group 19"/>
            <p:cNvGrpSpPr/>
            <p:nvPr/>
          </p:nvGrpSpPr>
          <p:grpSpPr>
            <a:xfrm>
              <a:off x="752778" y="851006"/>
              <a:ext cx="3569256" cy="4302885"/>
              <a:chOff x="-238584" y="583019"/>
              <a:chExt cx="3569256" cy="4302885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826328" y="2189018"/>
                <a:ext cx="504344" cy="2696886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-238584" y="583019"/>
                <a:ext cx="29186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b="1" dirty="0" smtClean="0">
                    <a:solidFill>
                      <a:srgbClr val="0070C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Combinations of edges, i.e., ear</a:t>
                </a:r>
                <a:endParaRPr lang="ko-KR" altLang="en-US" sz="2000" b="1" dirty="0">
                  <a:solidFill>
                    <a:srgbClr val="0070C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cxnSp>
          <p:nvCxnSpPr>
            <p:cNvPr id="24" name="Straight Connector 23"/>
            <p:cNvCxnSpPr>
              <a:stCxn id="21" idx="0"/>
              <a:endCxn id="22" idx="3"/>
            </p:cNvCxnSpPr>
            <p:nvPr/>
          </p:nvCxnSpPr>
          <p:spPr>
            <a:xfrm flipH="1" flipV="1">
              <a:off x="3671469" y="1204949"/>
              <a:ext cx="398393" cy="1252056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852897" y="919634"/>
            <a:ext cx="3461561" cy="4213731"/>
            <a:chOff x="3817690" y="940160"/>
            <a:chExt cx="3461561" cy="4213731"/>
          </a:xfrm>
        </p:grpSpPr>
        <p:grpSp>
          <p:nvGrpSpPr>
            <p:cNvPr id="34" name="Group 33"/>
            <p:cNvGrpSpPr/>
            <p:nvPr/>
          </p:nvGrpSpPr>
          <p:grpSpPr>
            <a:xfrm>
              <a:off x="3817690" y="940160"/>
              <a:ext cx="3461561" cy="4213731"/>
              <a:chOff x="2826328" y="672173"/>
              <a:chExt cx="3461561" cy="421373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826328" y="2189018"/>
                <a:ext cx="504344" cy="2696886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369198" y="672173"/>
                <a:ext cx="29186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00206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Combinations of edges, i.e., face, … dog</a:t>
                </a:r>
                <a:endParaRPr lang="ko-KR" altLang="en-US" sz="2000" b="1" dirty="0">
                  <a:solidFill>
                    <a:srgbClr val="00206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cxnSp>
          <p:nvCxnSpPr>
            <p:cNvPr id="35" name="Straight Connector 34"/>
            <p:cNvCxnSpPr>
              <a:stCxn id="36" idx="0"/>
              <a:endCxn id="37" idx="1"/>
            </p:cNvCxnSpPr>
            <p:nvPr/>
          </p:nvCxnSpPr>
          <p:spPr>
            <a:xfrm flipV="1">
              <a:off x="4069862" y="1294103"/>
              <a:ext cx="290698" cy="1162902"/>
            </a:xfrm>
            <a:prstGeom prst="line">
              <a:avLst/>
            </a:prstGeom>
            <a:ln w="190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2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53" y="1775834"/>
            <a:ext cx="3286125" cy="3248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9079" y="1087951"/>
            <a:ext cx="225093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b="1" dirty="0" smtClean="0">
                <a:solidFill>
                  <a:schemeClr val="bg1">
                    <a:lumMod val="7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30000" b="1" dirty="0">
              <a:solidFill>
                <a:schemeClr val="bg1">
                  <a:lumMod val="7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Patterns of an image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77452"/>
              </p:ext>
            </p:extLst>
          </p:nvPr>
        </p:nvGraphicFramePr>
        <p:xfrm>
          <a:off x="508537" y="1775834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597786" y="1838859"/>
            <a:ext cx="1442566" cy="3124823"/>
            <a:chOff x="5980558" y="2104673"/>
            <a:chExt cx="1442566" cy="3124823"/>
          </a:xfrm>
        </p:grpSpPr>
        <p:sp>
          <p:nvSpPr>
            <p:cNvPr id="22" name="TextBox 21"/>
            <p:cNvSpPr txBox="1"/>
            <p:nvPr/>
          </p:nvSpPr>
          <p:spPr>
            <a:xfrm>
              <a:off x="6453888" y="2452821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53888" y="2104673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53888" y="4058774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53888" y="2878658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53888" y="32575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53888" y="4453071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53888" y="3664477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53888" y="4813017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80558" y="2452821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17136" y="4829386"/>
              <a:ext cx="6059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37013" y="4813017"/>
              <a:ext cx="315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40035"/>
              </p:ext>
            </p:extLst>
          </p:nvPr>
        </p:nvGraphicFramePr>
        <p:xfrm>
          <a:off x="8320953" y="1"/>
          <a:ext cx="235820" cy="68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820">
                  <a:extLst>
                    <a:ext uri="{9D8B030D-6E8A-4147-A177-3AD203B41FA5}">
                      <a16:colId xmlns:a16="http://schemas.microsoft.com/office/drawing/2014/main" val="459523057"/>
                    </a:ext>
                  </a:extLst>
                </a:gridCol>
              </a:tblGrid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6482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4610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6128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1177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8754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363934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2246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0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5395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29674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5670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5383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707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8675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8040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8262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73699308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…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838758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8243773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23053332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7782751" y="3191750"/>
            <a:ext cx="292864" cy="406968"/>
          </a:xfrm>
          <a:prstGeom prst="rightArrow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6027795" y="1775834"/>
            <a:ext cx="406569" cy="3248025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/>
          <p:cNvSpPr/>
          <p:nvPr/>
        </p:nvSpPr>
        <p:spPr>
          <a:xfrm>
            <a:off x="8301299" y="1378308"/>
            <a:ext cx="256550" cy="386893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/>
          <p:cNvSpPr/>
          <p:nvPr/>
        </p:nvSpPr>
        <p:spPr>
          <a:xfrm>
            <a:off x="8304996" y="4107145"/>
            <a:ext cx="256550" cy="386893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762254" y="1278110"/>
            <a:ext cx="109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Patterns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3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7" grpId="0" animBg="1"/>
      <p:bldP spid="48" grpId="0" animBg="1"/>
      <p:bldP spid="5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43001"/>
              </p:ext>
            </p:extLst>
          </p:nvPr>
        </p:nvGraphicFramePr>
        <p:xfrm>
          <a:off x="1970910" y="0"/>
          <a:ext cx="235820" cy="68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820">
                  <a:extLst>
                    <a:ext uri="{9D8B030D-6E8A-4147-A177-3AD203B41FA5}">
                      <a16:colId xmlns:a16="http://schemas.microsoft.com/office/drawing/2014/main" val="459523057"/>
                    </a:ext>
                  </a:extLst>
                </a:gridCol>
              </a:tblGrid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6482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4610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6128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1177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8754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363934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2246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0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5395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29674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5670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5383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707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8675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8040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8262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73699308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…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838758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8243773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23053332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28737" y="5878202"/>
            <a:ext cx="3907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Q: How to extract the pattern of complicated input?</a:t>
            </a:r>
            <a:endParaRPr lang="ko-KR" altLang="en-US" sz="2000" b="1" baseline="-25000" dirty="0">
              <a:solidFill>
                <a:srgbClr val="0066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220881" y="4639947"/>
            <a:ext cx="418453" cy="41845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170714" y="763445"/>
            <a:ext cx="4381500" cy="5705717"/>
            <a:chOff x="1894807" y="749715"/>
            <a:chExt cx="4381500" cy="57057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94807" y="1696325"/>
              <a:ext cx="4381500" cy="299085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1989084" y="1388878"/>
              <a:ext cx="418453" cy="4184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989084" y="749715"/>
              <a:ext cx="418453" cy="4184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944974" y="5257464"/>
              <a:ext cx="418453" cy="4184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944974" y="6036979"/>
              <a:ext cx="418453" cy="41845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20880" y="2048978"/>
            <a:ext cx="489884" cy="2937071"/>
            <a:chOff x="1944973" y="2035248"/>
            <a:chExt cx="489884" cy="2937071"/>
          </a:xfrm>
        </p:grpSpPr>
        <p:sp>
          <p:nvSpPr>
            <p:cNvPr id="14" name="TextBox 13"/>
            <p:cNvSpPr txBox="1"/>
            <p:nvPr/>
          </p:nvSpPr>
          <p:spPr>
            <a:xfrm>
              <a:off x="1993659" y="2035248"/>
              <a:ext cx="441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5</a:t>
              </a:r>
              <a:endParaRPr lang="ko-KR" altLang="en-US" sz="2000" b="1" baseline="-25000" dirty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44974" y="3308145"/>
              <a:ext cx="489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13</a:t>
              </a:r>
              <a:endParaRPr lang="ko-KR" altLang="en-US" sz="2000" b="1" baseline="-25000" dirty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44973" y="4572209"/>
              <a:ext cx="489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18</a:t>
              </a:r>
              <a:endParaRPr lang="ko-KR" altLang="en-US" sz="2000" b="1" baseline="-25000" dirty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946483" y="1359051"/>
            <a:ext cx="256550" cy="386893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1950180" y="4087888"/>
            <a:ext cx="256550" cy="386893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3639334" y="2299805"/>
            <a:ext cx="581792" cy="287004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39334" y="2586810"/>
            <a:ext cx="581792" cy="1025638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639334" y="2598566"/>
            <a:ext cx="578806" cy="2330256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636593" y="2586809"/>
            <a:ext cx="2444691" cy="589751"/>
          </a:xfrm>
          <a:prstGeom prst="line">
            <a:avLst/>
          </a:prstGeom>
          <a:ln w="76200">
            <a:solidFill>
              <a:srgbClr val="A5002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99980" y="3013378"/>
            <a:ext cx="489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1</a:t>
            </a:r>
            <a:endParaRPr lang="ko-KR" altLang="en-US" sz="2000" b="1" baseline="-25000" dirty="0">
              <a:solidFill>
                <a:srgbClr val="A50021"/>
              </a:solidFill>
              <a:latin typeface="Times New Roman" panose="02020603050405020304" pitchFamily="18" charset="0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0402" y="1345834"/>
            <a:ext cx="109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Patterns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" y="3998786"/>
            <a:ext cx="1811637" cy="16908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0" y="2141312"/>
            <a:ext cx="1811637" cy="18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56335"/>
              </p:ext>
            </p:extLst>
          </p:nvPr>
        </p:nvGraphicFramePr>
        <p:xfrm>
          <a:off x="8320953" y="1"/>
          <a:ext cx="235820" cy="68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820">
                  <a:extLst>
                    <a:ext uri="{9D8B030D-6E8A-4147-A177-3AD203B41FA5}">
                      <a16:colId xmlns:a16="http://schemas.microsoft.com/office/drawing/2014/main" val="459523057"/>
                    </a:ext>
                  </a:extLst>
                </a:gridCol>
              </a:tblGrid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6482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4610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6128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11770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8754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363934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2246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01206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95395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29674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56703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53837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707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1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8675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8040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82629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0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736993082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/>
                        <a:t>…</a:t>
                      </a:r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838758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82437731"/>
                  </a:ext>
                </a:extLst>
              </a:tr>
              <a:tr h="343665"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260" marR="85260" marT="42630" marB="42630"/>
                </a:tc>
                <a:extLst>
                  <a:ext uri="{0D108BD9-81ED-4DB2-BD59-A6C34878D82A}">
                    <a16:rowId xmlns:a16="http://schemas.microsoft.com/office/drawing/2014/main" val="223053332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385510" y="1627519"/>
            <a:ext cx="19337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0" b="1" dirty="0" smtClean="0">
                <a:solidFill>
                  <a:schemeClr val="bg1">
                    <a:lumMod val="7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3000" b="1" dirty="0">
              <a:solidFill>
                <a:schemeClr val="bg1">
                  <a:lumMod val="7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Patterns of an image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537" y="1775834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7782751" y="3191750"/>
            <a:ext cx="292864" cy="406968"/>
          </a:xfrm>
          <a:prstGeom prst="rightArrow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46"/>
          <p:cNvSpPr/>
          <p:nvPr/>
        </p:nvSpPr>
        <p:spPr>
          <a:xfrm>
            <a:off x="8310588" y="3817793"/>
            <a:ext cx="246185" cy="998756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84031" y="1595620"/>
            <a:ext cx="19337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0" b="1" dirty="0" smtClean="0">
                <a:solidFill>
                  <a:schemeClr val="bg1">
                    <a:lumMod val="7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3000" b="1" dirty="0">
              <a:solidFill>
                <a:schemeClr val="bg1">
                  <a:lumMod val="7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32836"/>
              </p:ext>
            </p:extLst>
          </p:nvPr>
        </p:nvGraphicFramePr>
        <p:xfrm>
          <a:off x="4307058" y="1743935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1385510" y="1301567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7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 animBg="1"/>
      <p:bldP spid="7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78426"/>
              </p:ext>
            </p:extLst>
          </p:nvPr>
        </p:nvGraphicFramePr>
        <p:xfrm>
          <a:off x="4650301" y="1624671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1229391" y="1490276"/>
            <a:ext cx="19337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0" b="1" dirty="0" smtClean="0">
                <a:solidFill>
                  <a:schemeClr val="bg1">
                    <a:lumMod val="7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3000" b="1" dirty="0">
              <a:solidFill>
                <a:schemeClr val="bg1">
                  <a:lumMod val="7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667432"/>
              </p:ext>
            </p:extLst>
          </p:nvPr>
        </p:nvGraphicFramePr>
        <p:xfrm>
          <a:off x="352418" y="1638591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06675"/>
              </p:ext>
            </p:extLst>
          </p:nvPr>
        </p:nvGraphicFramePr>
        <p:xfrm>
          <a:off x="3522071" y="5105438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0.3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0.2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0.7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0.9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0.8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0.2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0.5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0.4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filter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070" y="5113935"/>
            <a:ext cx="1179369" cy="1154802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036092" y="6300107"/>
            <a:ext cx="250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filter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614303" y="1638591"/>
            <a:ext cx="421565" cy="412784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Straight Arrow Connector 83"/>
          <p:cNvCxnSpPr>
            <a:endCxn id="98" idx="1"/>
          </p:cNvCxnSpPr>
          <p:nvPr/>
        </p:nvCxnSpPr>
        <p:spPr>
          <a:xfrm>
            <a:off x="1539551" y="2256651"/>
            <a:ext cx="1919053" cy="1175913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94" idx="0"/>
            <a:endCxn id="98" idx="2"/>
          </p:cNvCxnSpPr>
          <p:nvPr/>
        </p:nvCxnSpPr>
        <p:spPr>
          <a:xfrm flipV="1">
            <a:off x="4104640" y="3632619"/>
            <a:ext cx="41377" cy="1477608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465574" y="3227639"/>
            <a:ext cx="137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product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66725" y="1643812"/>
            <a:ext cx="1138832" cy="1177474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Straight Arrow Connector 90"/>
          <p:cNvCxnSpPr>
            <a:stCxn id="98" idx="0"/>
            <a:endCxn id="82" idx="2"/>
          </p:cNvCxnSpPr>
          <p:nvPr/>
        </p:nvCxnSpPr>
        <p:spPr>
          <a:xfrm flipV="1">
            <a:off x="4146017" y="2051375"/>
            <a:ext cx="679069" cy="1181134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514955" y="5110227"/>
            <a:ext cx="1179369" cy="115480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ectangle 94"/>
          <p:cNvSpPr/>
          <p:nvPr/>
        </p:nvSpPr>
        <p:spPr>
          <a:xfrm>
            <a:off x="5000438" y="1644102"/>
            <a:ext cx="421565" cy="4127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Straight Arrow Connector 95"/>
          <p:cNvCxnSpPr>
            <a:endCxn id="98" idx="1"/>
          </p:cNvCxnSpPr>
          <p:nvPr/>
        </p:nvCxnSpPr>
        <p:spPr>
          <a:xfrm>
            <a:off x="1925686" y="2262162"/>
            <a:ext cx="1532918" cy="1170402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4" idx="0"/>
            <a:endCxn id="98" idx="2"/>
          </p:cNvCxnSpPr>
          <p:nvPr/>
        </p:nvCxnSpPr>
        <p:spPr>
          <a:xfrm flipV="1">
            <a:off x="4104640" y="3632619"/>
            <a:ext cx="41377" cy="1477608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58604" y="3232509"/>
            <a:ext cx="13748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  <a:sym typeface="Wingdings" panose="05000000000000000000" pitchFamily="2" charset="2"/>
              </a:rPr>
              <a:t> 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product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52860" y="1649323"/>
            <a:ext cx="1138832" cy="117747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Straight Arrow Connector 99"/>
          <p:cNvCxnSpPr>
            <a:stCxn id="98" idx="0"/>
            <a:endCxn id="95" idx="2"/>
          </p:cNvCxnSpPr>
          <p:nvPr/>
        </p:nvCxnSpPr>
        <p:spPr>
          <a:xfrm flipV="1">
            <a:off x="4146017" y="2056886"/>
            <a:ext cx="1065204" cy="1175623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333564" y="1656308"/>
            <a:ext cx="1138832" cy="11774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Rectangle 147"/>
          <p:cNvSpPr/>
          <p:nvPr/>
        </p:nvSpPr>
        <p:spPr>
          <a:xfrm>
            <a:off x="6603316" y="1628057"/>
            <a:ext cx="421565" cy="4127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ectangle 148"/>
          <p:cNvSpPr/>
          <p:nvPr/>
        </p:nvSpPr>
        <p:spPr>
          <a:xfrm>
            <a:off x="2709641" y="1638591"/>
            <a:ext cx="1138832" cy="11774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/>
          <p:cNvSpPr txBox="1"/>
          <p:nvPr/>
        </p:nvSpPr>
        <p:spPr>
          <a:xfrm>
            <a:off x="3036092" y="1178376"/>
            <a:ext cx="187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Zero padding</a:t>
            </a:r>
            <a:endParaRPr lang="ko-KR" altLang="en-US" sz="20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514955" y="1719496"/>
            <a:ext cx="400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</a:p>
          <a:p>
            <a:r>
              <a:rPr lang="en-US" altLang="ko-KR" sz="20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  <a:endParaRPr lang="ko-KR" altLang="en-US" sz="20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8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82" grpId="0" animBg="1"/>
      <p:bldP spid="87" grpId="0"/>
      <p:bldP spid="88" grpId="0" animBg="1"/>
      <p:bldP spid="94" grpId="0" animBg="1"/>
      <p:bldP spid="95" grpId="0" animBg="1"/>
      <p:bldP spid="98" grpId="0"/>
      <p:bldP spid="99" grpId="0" animBg="1"/>
      <p:bldP spid="147" grpId="0" animBg="1"/>
      <p:bldP spid="148" grpId="0" animBg="1"/>
      <p:bldP spid="149" grpId="0" animBg="1"/>
      <p:bldP spid="161" grpId="0"/>
      <p:bldP spid="16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Ex) Convolution filter detecting edges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60719"/>
              </p:ext>
            </p:extLst>
          </p:nvPr>
        </p:nvGraphicFramePr>
        <p:xfrm>
          <a:off x="4933767" y="1629998"/>
          <a:ext cx="3153936" cy="3168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60016345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9710832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35290151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527937011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4439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67534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724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8563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3361273" y="5166099"/>
            <a:ext cx="1179369" cy="1154802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6195"/>
              </p:ext>
            </p:extLst>
          </p:nvPr>
        </p:nvGraphicFramePr>
        <p:xfrm>
          <a:off x="3361274" y="5157602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875295" y="6352271"/>
            <a:ext cx="250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filter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42" name="Elbow Connector 41"/>
          <p:cNvCxnSpPr>
            <a:stCxn id="49" idx="2"/>
            <a:endCxn id="37" idx="1"/>
          </p:cNvCxnSpPr>
          <p:nvPr/>
        </p:nvCxnSpPr>
        <p:spPr>
          <a:xfrm rot="16200000" flipH="1">
            <a:off x="2166866" y="4555475"/>
            <a:ext cx="952453" cy="1436364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33" idx="2"/>
          </p:cNvCxnSpPr>
          <p:nvPr/>
        </p:nvCxnSpPr>
        <p:spPr>
          <a:xfrm flipV="1">
            <a:off x="4549351" y="4798110"/>
            <a:ext cx="1961384" cy="815208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44402"/>
              </p:ext>
            </p:extLst>
          </p:nvPr>
        </p:nvGraphicFramePr>
        <p:xfrm>
          <a:off x="4838078" y="5157601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18469"/>
              </p:ext>
            </p:extLst>
          </p:nvPr>
        </p:nvGraphicFramePr>
        <p:xfrm>
          <a:off x="352418" y="1638591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cxnSp>
        <p:nvCxnSpPr>
          <p:cNvPr id="54" name="Straight Connector 53"/>
          <p:cNvCxnSpPr/>
          <p:nvPr/>
        </p:nvCxnSpPr>
        <p:spPr>
          <a:xfrm>
            <a:off x="1531088" y="1998921"/>
            <a:ext cx="1201479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924910" y="2768009"/>
            <a:ext cx="807657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31088" y="3973032"/>
            <a:ext cx="807657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1144" y="5005659"/>
            <a:ext cx="2572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Highlights horizontal black edges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71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6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94192"/>
              </p:ext>
            </p:extLst>
          </p:nvPr>
        </p:nvGraphicFramePr>
        <p:xfrm>
          <a:off x="352417" y="1638591"/>
          <a:ext cx="3153936" cy="3168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60016345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9710832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35290151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527937011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4439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67534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724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856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filter detecting edges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61273" y="5166099"/>
            <a:ext cx="1179369" cy="1154802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875295" y="6352271"/>
            <a:ext cx="250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filter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38" name="Elbow Connector 37"/>
          <p:cNvCxnSpPr/>
          <p:nvPr/>
        </p:nvCxnSpPr>
        <p:spPr>
          <a:xfrm rot="16200000" flipH="1">
            <a:off x="2166866" y="4555475"/>
            <a:ext cx="952453" cy="1436364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71" idx="2"/>
          </p:cNvCxnSpPr>
          <p:nvPr/>
        </p:nvCxnSpPr>
        <p:spPr>
          <a:xfrm flipV="1">
            <a:off x="4540642" y="4798110"/>
            <a:ext cx="1970093" cy="951774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63125"/>
              </p:ext>
            </p:extLst>
          </p:nvPr>
        </p:nvGraphicFramePr>
        <p:xfrm>
          <a:off x="3361274" y="5157602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58326"/>
              </p:ext>
            </p:extLst>
          </p:nvPr>
        </p:nvGraphicFramePr>
        <p:xfrm>
          <a:off x="4838078" y="5157601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86169"/>
              </p:ext>
            </p:extLst>
          </p:nvPr>
        </p:nvGraphicFramePr>
        <p:xfrm>
          <a:off x="4933767" y="1629998"/>
          <a:ext cx="3153936" cy="3168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60016345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9710832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35290151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527937011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-4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-9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-12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-11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-6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-4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-8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-10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-8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-4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4439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-6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-11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-12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-9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-4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 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67534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724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8563"/>
                  </a:ext>
                </a:extLst>
              </a:tr>
            </a:tbl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1148315" y="2371061"/>
            <a:ext cx="1573620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44486" y="3182679"/>
            <a:ext cx="1562779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44486" y="4408967"/>
            <a:ext cx="1977449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44486" y="1156904"/>
            <a:ext cx="2530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71144" y="5005659"/>
            <a:ext cx="2572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Highlights horizontal black edges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9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filter detecting edges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38020"/>
              </p:ext>
            </p:extLst>
          </p:nvPr>
        </p:nvGraphicFramePr>
        <p:xfrm>
          <a:off x="4933767" y="1629998"/>
          <a:ext cx="3153936" cy="3168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60016345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9710832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35290151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527937011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4439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67534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724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8563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3361273" y="5166099"/>
            <a:ext cx="1179369" cy="1154802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58633"/>
              </p:ext>
            </p:extLst>
          </p:nvPr>
        </p:nvGraphicFramePr>
        <p:xfrm>
          <a:off x="3361274" y="5157602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875295" y="6352271"/>
            <a:ext cx="278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filter 2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42" name="Elbow Connector 41"/>
          <p:cNvCxnSpPr>
            <a:stCxn id="49" idx="2"/>
            <a:endCxn id="37" idx="1"/>
          </p:cNvCxnSpPr>
          <p:nvPr/>
        </p:nvCxnSpPr>
        <p:spPr>
          <a:xfrm rot="16200000" flipH="1">
            <a:off x="2166866" y="4555475"/>
            <a:ext cx="952453" cy="1436364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33" idx="2"/>
          </p:cNvCxnSpPr>
          <p:nvPr/>
        </p:nvCxnSpPr>
        <p:spPr>
          <a:xfrm flipV="1">
            <a:off x="4549351" y="4798110"/>
            <a:ext cx="1961384" cy="815208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8369"/>
              </p:ext>
            </p:extLst>
          </p:nvPr>
        </p:nvGraphicFramePr>
        <p:xfrm>
          <a:off x="4838078" y="5157601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352418" y="1638591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cxnSp>
        <p:nvCxnSpPr>
          <p:cNvPr id="54" name="Straight Connector 53"/>
          <p:cNvCxnSpPr/>
          <p:nvPr/>
        </p:nvCxnSpPr>
        <p:spPr>
          <a:xfrm>
            <a:off x="1531088" y="1998921"/>
            <a:ext cx="0" cy="1222744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488557" y="3958855"/>
            <a:ext cx="0" cy="453656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243471" y="3214054"/>
            <a:ext cx="11600" cy="806504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7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final mission of Capstone 1</a:t>
            </a:r>
            <a:endParaRPr lang="ko-KR" altLang="en-US" dirty="0"/>
          </a:p>
        </p:txBody>
      </p:sp>
      <p:sp>
        <p:nvSpPr>
          <p:cNvPr id="5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Straight Arrow Connector 69"/>
          <p:cNvCxnSpPr>
            <a:stCxn id="29" idx="3"/>
          </p:cNvCxnSpPr>
          <p:nvPr/>
        </p:nvCxnSpPr>
        <p:spPr>
          <a:xfrm>
            <a:off x="1038213" y="3009534"/>
            <a:ext cx="3171422" cy="37345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338715" y="1741313"/>
            <a:ext cx="3315552" cy="10702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32" y="2252141"/>
            <a:ext cx="3714750" cy="346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Patterns of the image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81236" y="3315855"/>
            <a:ext cx="203200" cy="2032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4853709" y="3736110"/>
            <a:ext cx="457200" cy="36483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33091" y="2946400"/>
            <a:ext cx="424873" cy="789710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52436" y="4549949"/>
            <a:ext cx="508001" cy="409978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rot="499045">
            <a:off x="4682836" y="4754938"/>
            <a:ext cx="1089891" cy="740698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Freeform 19"/>
          <p:cNvSpPr/>
          <p:nvPr/>
        </p:nvSpPr>
        <p:spPr>
          <a:xfrm>
            <a:off x="5467927" y="2900218"/>
            <a:ext cx="748146" cy="868218"/>
          </a:xfrm>
          <a:custGeom>
            <a:avLst/>
            <a:gdLst>
              <a:gd name="connsiteX0" fmla="*/ 0 w 748146"/>
              <a:gd name="connsiteY0" fmla="*/ 0 h 868218"/>
              <a:gd name="connsiteX1" fmla="*/ 304800 w 748146"/>
              <a:gd name="connsiteY1" fmla="*/ 868218 h 868218"/>
              <a:gd name="connsiteX2" fmla="*/ 748146 w 748146"/>
              <a:gd name="connsiteY2" fmla="*/ 46182 h 86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146" h="868218">
                <a:moveTo>
                  <a:pt x="0" y="0"/>
                </a:moveTo>
                <a:lnTo>
                  <a:pt x="304800" y="868218"/>
                </a:lnTo>
                <a:lnTo>
                  <a:pt x="748146" y="46182"/>
                </a:ln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793863" y="2200329"/>
            <a:ext cx="2433918" cy="1718198"/>
            <a:chOff x="2793863" y="2200329"/>
            <a:chExt cx="2433918" cy="1718198"/>
          </a:xfrm>
        </p:grpSpPr>
        <p:sp>
          <p:nvSpPr>
            <p:cNvPr id="21" name="Rectangle 20"/>
            <p:cNvSpPr/>
            <p:nvPr/>
          </p:nvSpPr>
          <p:spPr>
            <a:xfrm>
              <a:off x="3260437" y="2636874"/>
              <a:ext cx="1250107" cy="1281653"/>
            </a:xfrm>
            <a:prstGeom prst="rect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3863" y="2200329"/>
              <a:ext cx="24339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Patterns</a:t>
              </a:r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i.e., edges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2593" y="1664097"/>
            <a:ext cx="8184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Apply multiple convolutional filters to extract feature map like edges</a:t>
            </a:r>
          </a:p>
        </p:txBody>
      </p:sp>
    </p:spTree>
    <p:extLst>
      <p:ext uri="{BB962C8B-B14F-4D97-AF65-F5344CB8AC3E}">
        <p14:creationId xmlns:p14="http://schemas.microsoft.com/office/powerpoint/2010/main" val="5626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filter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부터 여러가지 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-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추출하는 다중의 컨볼루션 필터를 적용</a:t>
            </a:r>
            <a:endParaRPr lang="en-US" altLang="ko-KR" dirty="0"/>
          </a:p>
          <a:p>
            <a:r>
              <a:rPr lang="en-US" altLang="ko-KR" dirty="0" smtClean="0"/>
              <a:t>Apply multiple convolutional filters to extract feature map like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306" y="5975853"/>
            <a:ext cx="747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Ex) </a:t>
            </a:r>
            <a:r>
              <a:rPr lang="ko-KR" altLang="en-US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위의 이미지를 파란 사각형 윈도우 </a:t>
            </a: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컨볼루션필터</a:t>
            </a: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로 </a:t>
            </a: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rolling </a:t>
            </a:r>
            <a:r>
              <a:rPr lang="ko-KR" altLang="en-US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하며 추출</a:t>
            </a:r>
            <a:endParaRPr lang="en-US" altLang="ko-KR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Suppose you detect the image by viewing through a blue window 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47983"/>
              </p:ext>
            </p:extLst>
          </p:nvPr>
        </p:nvGraphicFramePr>
        <p:xfrm>
          <a:off x="3239442" y="3189109"/>
          <a:ext cx="261326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24">
                  <a:extLst>
                    <a:ext uri="{9D8B030D-6E8A-4147-A177-3AD203B41FA5}">
                      <a16:colId xmlns:a16="http://schemas.microsoft.com/office/drawing/2014/main" val="1969531084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3863927130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824708039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1314754054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3857013300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3366003303"/>
                    </a:ext>
                  </a:extLst>
                </a:gridCol>
                <a:gridCol w="373324">
                  <a:extLst>
                    <a:ext uri="{9D8B030D-6E8A-4147-A177-3AD203B41FA5}">
                      <a16:colId xmlns:a16="http://schemas.microsoft.com/office/drawing/2014/main" val="109465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93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47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9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96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898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239442" y="3189109"/>
            <a:ext cx="1104982" cy="1115487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3618085" y="3189109"/>
            <a:ext cx="1104982" cy="111548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74785" y="3049007"/>
            <a:ext cx="1215743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4912" y="2598098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Filter size</a:t>
            </a:r>
            <a:endParaRPr lang="ko-KR" altLang="en-US" sz="2000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63492" y="2293234"/>
            <a:ext cx="1706937" cy="755520"/>
            <a:chOff x="3413663" y="3360850"/>
            <a:chExt cx="1706937" cy="75552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4702159" y="3594212"/>
              <a:ext cx="418441" cy="522158"/>
            </a:xfrm>
            <a:prstGeom prst="straightConnector1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413663" y="3360850"/>
              <a:ext cx="1298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Stride size</a:t>
              </a:r>
              <a:endParaRPr lang="ko-KR" altLang="en-US" sz="2000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3166073" y="3048754"/>
            <a:ext cx="408712" cy="0"/>
          </a:xfrm>
          <a:prstGeom prst="straightConnector1">
            <a:avLst/>
          </a:prstGeom>
          <a:ln w="38100">
            <a:solidFill>
              <a:srgbClr val="00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81255" y="3189109"/>
            <a:ext cx="1104982" cy="111548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4353660" y="3180661"/>
            <a:ext cx="1104982" cy="111548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753975" y="2849580"/>
            <a:ext cx="2050534" cy="1416256"/>
            <a:chOff x="753975" y="2849580"/>
            <a:chExt cx="2050534" cy="1416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22" y="3210971"/>
              <a:ext cx="1981087" cy="105486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3975" y="2849580"/>
              <a:ext cx="13628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“eye” filter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2614" y="4323781"/>
            <a:ext cx="2050534" cy="1416256"/>
            <a:chOff x="753975" y="2849580"/>
            <a:chExt cx="2050534" cy="141625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22" y="3210971"/>
              <a:ext cx="1981087" cy="1054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53975" y="284958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“circle” filter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005912" y="4957282"/>
            <a:ext cx="370573" cy="370573"/>
          </a:xfrm>
          <a:prstGeom prst="ellipse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5" grpId="1" animBg="1"/>
      <p:bldP spid="17" grpId="0"/>
      <p:bldP spid="18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filter detecting </a:t>
            </a:r>
            <a:r>
              <a:rPr lang="en-US" altLang="ko-KR" dirty="0" smtClean="0"/>
              <a:t>features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1663497"/>
            <a:ext cx="3986213" cy="3852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91" y="1663497"/>
            <a:ext cx="3986213" cy="3919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2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984584" y="2162102"/>
            <a:ext cx="3011100" cy="1461164"/>
            <a:chOff x="4984584" y="2162102"/>
            <a:chExt cx="3011100" cy="1461164"/>
          </a:xfrm>
        </p:grpSpPr>
        <p:sp>
          <p:nvSpPr>
            <p:cNvPr id="8" name="TextBox 7"/>
            <p:cNvSpPr txBox="1"/>
            <p:nvPr/>
          </p:nvSpPr>
          <p:spPr>
            <a:xfrm>
              <a:off x="4984584" y="2162102"/>
              <a:ext cx="301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Detect “circle” feature</a:t>
              </a:r>
              <a:endParaRPr lang="ko-KR" altLang="en-US" sz="2000" b="1" dirty="0">
                <a:solidFill>
                  <a:srgbClr val="FFFF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92726" y="2658140"/>
              <a:ext cx="995471" cy="96512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30228" y="2612731"/>
            <a:ext cx="995471" cy="96512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796202" y="4105075"/>
            <a:ext cx="3011100" cy="1477960"/>
            <a:chOff x="3815002" y="2145306"/>
            <a:chExt cx="3011100" cy="1477960"/>
          </a:xfrm>
        </p:grpSpPr>
        <p:sp>
          <p:nvSpPr>
            <p:cNvPr id="13" name="TextBox 12"/>
            <p:cNvSpPr txBox="1"/>
            <p:nvPr/>
          </p:nvSpPr>
          <p:spPr>
            <a:xfrm>
              <a:off x="3815002" y="2145306"/>
              <a:ext cx="301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Detect “corner” feature</a:t>
              </a:r>
              <a:endParaRPr lang="ko-KR" altLang="en-US" sz="2000" b="1" dirty="0">
                <a:solidFill>
                  <a:srgbClr val="FFFF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92726" y="2658140"/>
              <a:ext cx="995471" cy="96512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11428" y="4572500"/>
            <a:ext cx="995471" cy="96512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6569039"/>
            <a:ext cx="5241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https://www.youtube.com/playlist?list=PLZbbT5o_s2xq7LwI2y8_QtvuXZedL6tQU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3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filter detecting features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91" y="1663496"/>
            <a:ext cx="3974306" cy="3938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642231"/>
            <a:ext cx="3939044" cy="3974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4584" y="1150663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4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95090" y="1663496"/>
            <a:ext cx="2900865" cy="2407297"/>
            <a:chOff x="5266992" y="2397804"/>
            <a:chExt cx="1430013" cy="1186703"/>
          </a:xfrm>
        </p:grpSpPr>
        <p:sp>
          <p:nvSpPr>
            <p:cNvPr id="9" name="TextBox 8"/>
            <p:cNvSpPr txBox="1"/>
            <p:nvPr/>
          </p:nvSpPr>
          <p:spPr>
            <a:xfrm>
              <a:off x="5300495" y="3387268"/>
              <a:ext cx="1396510" cy="197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Detect “face” feature</a:t>
              </a:r>
              <a:endParaRPr lang="ko-KR" altLang="en-US" sz="2000" b="1" dirty="0">
                <a:solidFill>
                  <a:srgbClr val="FFFF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6992" y="2397804"/>
              <a:ext cx="995471" cy="96512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67855" y="1635989"/>
            <a:ext cx="2019372" cy="195781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69039"/>
            <a:ext cx="5241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https://www.youtube.com/playlist?list=PLZbbT5o_s2xq7LwI2y8_QtvuXZedL6tQU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8" y="973932"/>
            <a:ext cx="7271183" cy="554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</a:t>
            </a:r>
            <a:r>
              <a:rPr lang="en-US" altLang="ko-KR" dirty="0" smtClean="0"/>
              <a:t>with layered input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32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http://cs231n.github.io/convolutional-networks/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068" y="580072"/>
            <a:ext cx="311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Two convolution layers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Ex) Convolution with layered input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8" y="925311"/>
            <a:ext cx="7370533" cy="566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81001"/>
            <a:ext cx="32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http://cs231n.github.io/convolutional-networks/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068" y="580072"/>
            <a:ext cx="311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Two convolution layers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Recall, Artificial NN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294" y="196575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26659" y="2165806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55611" y="2142442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6311" y="1942387"/>
            <a:ext cx="854721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9" y="2721395"/>
            <a:ext cx="4638675" cy="2362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99223" y="2409316"/>
            <a:ext cx="95250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Instant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6311" y="2409316"/>
            <a:ext cx="338426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 of the instance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079" y="1965751"/>
            <a:ext cx="156966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weighted sum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419" y="1954579"/>
            <a:ext cx="117371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activation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73739" y="2154020"/>
            <a:ext cx="520700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42790" y="1662349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ReLu</a:t>
            </a:r>
            <a:endParaRPr lang="ko-KR" altLang="en-US" sz="2000" b="1" dirty="0">
              <a:solidFill>
                <a:srgbClr val="0070C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45652" y="1662349"/>
            <a:ext cx="3761639" cy="919741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067728" y="5293216"/>
            <a:ext cx="185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Hidden layers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3771885" y="3860265"/>
            <a:ext cx="377650" cy="2693165"/>
          </a:xfrm>
          <a:prstGeom prst="leftBrace">
            <a:avLst>
              <a:gd name="adj1" fmla="val 57935"/>
              <a:gd name="adj2" fmla="val 50686"/>
            </a:avLst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88808" y="1662349"/>
            <a:ext cx="4744023" cy="3421246"/>
            <a:chOff x="1687009" y="1662349"/>
            <a:chExt cx="4744023" cy="3421246"/>
          </a:xfrm>
        </p:grpSpPr>
        <p:sp>
          <p:nvSpPr>
            <p:cNvPr id="4" name="TextBox 3"/>
            <p:cNvSpPr txBox="1"/>
            <p:nvPr/>
          </p:nvSpPr>
          <p:spPr>
            <a:xfrm>
              <a:off x="1904079" y="1965751"/>
              <a:ext cx="1569660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weighted sum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5308" y="1932806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473739" y="2154020"/>
              <a:ext cx="52070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055611" y="2142442"/>
              <a:ext cx="52070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76311" y="1942387"/>
              <a:ext cx="85472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87009" y="1662349"/>
              <a:ext cx="3620282" cy="919741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009" y="2721395"/>
              <a:ext cx="4638675" cy="2362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Convolutional neural network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294" y="196575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53765" y="2165806"/>
            <a:ext cx="693594" cy="0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9223" y="2409316"/>
            <a:ext cx="95250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Instant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27618" y="2391702"/>
            <a:ext cx="167866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45652" y="1246066"/>
            <a:ext cx="2960226" cy="4702247"/>
            <a:chOff x="1545652" y="1246066"/>
            <a:chExt cx="2960226" cy="4702247"/>
          </a:xfrm>
        </p:grpSpPr>
        <p:grpSp>
          <p:nvGrpSpPr>
            <p:cNvPr id="7" name="Group 6"/>
            <p:cNvGrpSpPr/>
            <p:nvPr/>
          </p:nvGrpSpPr>
          <p:grpSpPr>
            <a:xfrm>
              <a:off x="1545652" y="1246066"/>
              <a:ext cx="2574036" cy="4702247"/>
              <a:chOff x="1545652" y="1246066"/>
              <a:chExt cx="2574036" cy="4702247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861386" y="5300897"/>
                <a:ext cx="1957523" cy="40011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rgbClr val="00B0F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Pool</a:t>
                </a:r>
                <a:endParaRPr lang="ko-KR" altLang="en-US" sz="2000" dirty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45652" y="1246066"/>
                <a:ext cx="2400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Convolutional layer</a:t>
                </a:r>
                <a:endParaRPr lang="ko-KR" altLang="en-US" sz="2000" b="1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545652" y="1662349"/>
                <a:ext cx="2574036" cy="919741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65496" y="1965751"/>
                <a:ext cx="763351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Filter</a:t>
                </a:r>
                <a:endParaRPr lang="ko-KR" altLang="en-US" sz="2000" b="1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10488" y="1942387"/>
                <a:ext cx="7857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ReLu</a:t>
                </a:r>
                <a:endParaRPr lang="ko-KR" altLang="en-US" sz="2000" b="1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2" name="Straight Arrow Connector 21"/>
              <p:cNvCxnSpPr>
                <a:stCxn id="20" idx="3"/>
              </p:cNvCxnSpPr>
              <p:nvPr/>
            </p:nvCxnSpPr>
            <p:spPr>
              <a:xfrm>
                <a:off x="2628847" y="2165806"/>
                <a:ext cx="407654" cy="0"/>
              </a:xfrm>
              <a:prstGeom prst="straightConnector1">
                <a:avLst/>
              </a:prstGeom>
              <a:ln w="3810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/>
              <p:nvPr/>
            </p:nvCxnSpPr>
            <p:spPr>
              <a:xfrm flipH="1">
                <a:off x="1835986" y="2142442"/>
                <a:ext cx="1982923" cy="691945"/>
              </a:xfrm>
              <a:prstGeom prst="bentConnector5">
                <a:avLst>
                  <a:gd name="adj1" fmla="val -7250"/>
                  <a:gd name="adj2" fmla="val 50000"/>
                  <a:gd name="adj3" fmla="val 110102"/>
                </a:avLst>
              </a:prstGeom>
              <a:ln w="3810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861386" y="3535599"/>
                <a:ext cx="1957523" cy="40011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rgbClr val="00B0F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Pool</a:t>
                </a:r>
                <a:endParaRPr lang="ko-KR" altLang="en-US" sz="2000" dirty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35" name="Elbow Connector 34"/>
              <p:cNvCxnSpPr>
                <a:stCxn id="53" idx="3"/>
                <a:endCxn id="32" idx="1"/>
              </p:cNvCxnSpPr>
              <p:nvPr/>
            </p:nvCxnSpPr>
            <p:spPr>
              <a:xfrm flipH="1">
                <a:off x="1861386" y="2822705"/>
                <a:ext cx="1956185" cy="912949"/>
              </a:xfrm>
              <a:prstGeom prst="bentConnector5">
                <a:avLst>
                  <a:gd name="adj1" fmla="val -11686"/>
                  <a:gd name="adj2" fmla="val 50000"/>
                  <a:gd name="adj3" fmla="val 111686"/>
                </a:avLst>
              </a:prstGeom>
              <a:ln w="3810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/>
              <p:nvPr/>
            </p:nvCxnSpPr>
            <p:spPr>
              <a:xfrm flipH="1">
                <a:off x="1861386" y="3723242"/>
                <a:ext cx="1957523" cy="901267"/>
              </a:xfrm>
              <a:prstGeom prst="bentConnector5">
                <a:avLst>
                  <a:gd name="adj1" fmla="val -6862"/>
                  <a:gd name="adj2" fmla="val 50000"/>
                  <a:gd name="adj3" fmla="val 111678"/>
                </a:avLst>
              </a:prstGeom>
              <a:ln w="3810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/>
              <p:nvPr/>
            </p:nvCxnSpPr>
            <p:spPr>
              <a:xfrm flipH="1">
                <a:off x="1886786" y="4612097"/>
                <a:ext cx="1957523" cy="901267"/>
              </a:xfrm>
              <a:prstGeom prst="bentConnector5">
                <a:avLst>
                  <a:gd name="adj1" fmla="val -5899"/>
                  <a:gd name="adj2" fmla="val 50000"/>
                  <a:gd name="adj3" fmla="val 112641"/>
                </a:avLst>
              </a:prstGeom>
              <a:ln w="3810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/>
              <p:nvPr/>
            </p:nvGrpSpPr>
            <p:grpSpPr>
              <a:xfrm>
                <a:off x="1886786" y="2622650"/>
                <a:ext cx="1930785" cy="423474"/>
                <a:chOff x="1953042" y="3482187"/>
                <a:chExt cx="1930785" cy="423474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953042" y="3505551"/>
                  <a:ext cx="763351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Filter</a:t>
                  </a:r>
                  <a:endParaRPr lang="ko-KR" altLang="en-US" sz="2000" b="1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098034" y="3482187"/>
                  <a:ext cx="7857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err="1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ReLu</a:t>
                  </a:r>
                  <a:endParaRPr lang="ko-KR" altLang="en-US" sz="2000" b="1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54" name="Straight Arrow Connector 53"/>
                <p:cNvCxnSpPr>
                  <a:stCxn id="52" idx="3"/>
                </p:cNvCxnSpPr>
                <p:nvPr/>
              </p:nvCxnSpPr>
              <p:spPr>
                <a:xfrm>
                  <a:off x="2716393" y="3705606"/>
                  <a:ext cx="407654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1849301" y="4381623"/>
                <a:ext cx="1930785" cy="423474"/>
                <a:chOff x="2105442" y="3634587"/>
                <a:chExt cx="1930785" cy="423474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2105442" y="3657951"/>
                  <a:ext cx="763351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Filter</a:t>
                  </a:r>
                  <a:endParaRPr lang="ko-KR" altLang="en-US" sz="2000" b="1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250434" y="3634587"/>
                  <a:ext cx="7857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err="1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ReLu</a:t>
                  </a:r>
                  <a:endParaRPr lang="ko-KR" altLang="en-US" sz="2000" b="1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60" name="Straight Arrow Connector 59"/>
                <p:cNvCxnSpPr>
                  <a:stCxn id="58" idx="3"/>
                </p:cNvCxnSpPr>
                <p:nvPr/>
              </p:nvCxnSpPr>
              <p:spPr>
                <a:xfrm>
                  <a:off x="2868793" y="3858006"/>
                  <a:ext cx="407654" cy="0"/>
                </a:xfrm>
                <a:prstGeom prst="straightConnector1">
                  <a:avLst/>
                </a:prstGeom>
                <a:ln w="3810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Rectangle 76"/>
              <p:cNvSpPr/>
              <p:nvPr/>
            </p:nvSpPr>
            <p:spPr>
              <a:xfrm>
                <a:off x="1545652" y="1662349"/>
                <a:ext cx="2574036" cy="4285964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9" name="Elbow Connector 18"/>
            <p:cNvCxnSpPr>
              <a:stCxn id="63" idx="3"/>
              <a:endCxn id="4" idx="1"/>
            </p:cNvCxnSpPr>
            <p:nvPr/>
          </p:nvCxnSpPr>
          <p:spPr>
            <a:xfrm flipV="1">
              <a:off x="3818909" y="2150417"/>
              <a:ext cx="686969" cy="3350535"/>
            </a:xfrm>
            <a:prstGeom prst="bentConnector3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33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1861386" y="5300897"/>
            <a:ext cx="1957523" cy="40011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Pool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88808" y="1234280"/>
            <a:ext cx="4744023" cy="1347810"/>
            <a:chOff x="1687009" y="1234280"/>
            <a:chExt cx="4744023" cy="1347810"/>
          </a:xfrm>
        </p:grpSpPr>
        <p:sp>
          <p:nvSpPr>
            <p:cNvPr id="4" name="TextBox 3"/>
            <p:cNvSpPr txBox="1"/>
            <p:nvPr/>
          </p:nvSpPr>
          <p:spPr>
            <a:xfrm>
              <a:off x="1904079" y="1965751"/>
              <a:ext cx="1569660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weighted sum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5308" y="1932806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1233" y="1234280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Fully connected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473739" y="2154020"/>
              <a:ext cx="52070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055611" y="2142442"/>
              <a:ext cx="52070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76311" y="1942387"/>
              <a:ext cx="854721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87009" y="1662349"/>
              <a:ext cx="3620282" cy="919741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5294" y="196575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5652" y="1246066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layer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53765" y="2165806"/>
            <a:ext cx="693594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89575" y="2142442"/>
            <a:ext cx="740360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45652" y="1662349"/>
            <a:ext cx="2574036" cy="91974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65496" y="1965751"/>
            <a:ext cx="763351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Filter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0488" y="1942387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ReLu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2628847" y="2165806"/>
            <a:ext cx="407654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H="1">
            <a:off x="1835986" y="2142442"/>
            <a:ext cx="1982923" cy="691945"/>
          </a:xfrm>
          <a:prstGeom prst="bentConnector5">
            <a:avLst>
              <a:gd name="adj1" fmla="val -7250"/>
              <a:gd name="adj2" fmla="val 50000"/>
              <a:gd name="adj3" fmla="val 110102"/>
            </a:avLst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61386" y="3535599"/>
            <a:ext cx="1957523" cy="40011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Pool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35" name="Elbow Connector 34"/>
          <p:cNvCxnSpPr>
            <a:stCxn id="53" idx="3"/>
            <a:endCxn id="32" idx="1"/>
          </p:cNvCxnSpPr>
          <p:nvPr/>
        </p:nvCxnSpPr>
        <p:spPr>
          <a:xfrm flipH="1">
            <a:off x="1861386" y="2822705"/>
            <a:ext cx="1956185" cy="912949"/>
          </a:xfrm>
          <a:prstGeom prst="bentConnector5">
            <a:avLst>
              <a:gd name="adj1" fmla="val -11686"/>
              <a:gd name="adj2" fmla="val 50000"/>
              <a:gd name="adj3" fmla="val 111686"/>
            </a:avLst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H="1">
            <a:off x="1861386" y="3723242"/>
            <a:ext cx="1957523" cy="901267"/>
          </a:xfrm>
          <a:prstGeom prst="bentConnector5">
            <a:avLst>
              <a:gd name="adj1" fmla="val -6862"/>
              <a:gd name="adj2" fmla="val 50000"/>
              <a:gd name="adj3" fmla="val 111678"/>
            </a:avLst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H="1">
            <a:off x="1886786" y="4612097"/>
            <a:ext cx="1957523" cy="901267"/>
          </a:xfrm>
          <a:prstGeom prst="bentConnector5">
            <a:avLst>
              <a:gd name="adj1" fmla="val -5899"/>
              <a:gd name="adj2" fmla="val 50000"/>
              <a:gd name="adj3" fmla="val 112641"/>
            </a:avLst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749033" y="5498788"/>
            <a:ext cx="805516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886786" y="2622650"/>
            <a:ext cx="1930785" cy="423474"/>
            <a:chOff x="1953042" y="3482187"/>
            <a:chExt cx="1930785" cy="423474"/>
          </a:xfrm>
        </p:grpSpPr>
        <p:sp>
          <p:nvSpPr>
            <p:cNvPr id="52" name="TextBox 51"/>
            <p:cNvSpPr txBox="1"/>
            <p:nvPr/>
          </p:nvSpPr>
          <p:spPr>
            <a:xfrm>
              <a:off x="1953042" y="3505551"/>
              <a:ext cx="76335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Filter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98034" y="3482187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54" name="Straight Arrow Connector 53"/>
            <p:cNvCxnSpPr>
              <a:stCxn id="52" idx="3"/>
            </p:cNvCxnSpPr>
            <p:nvPr/>
          </p:nvCxnSpPr>
          <p:spPr>
            <a:xfrm>
              <a:off x="2716393" y="3705606"/>
              <a:ext cx="407654" cy="0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849301" y="4381623"/>
            <a:ext cx="1930785" cy="423474"/>
            <a:chOff x="2105442" y="3634587"/>
            <a:chExt cx="1930785" cy="423474"/>
          </a:xfrm>
        </p:grpSpPr>
        <p:sp>
          <p:nvSpPr>
            <p:cNvPr id="58" name="TextBox 57"/>
            <p:cNvSpPr txBox="1"/>
            <p:nvPr/>
          </p:nvSpPr>
          <p:spPr>
            <a:xfrm>
              <a:off x="2105442" y="3657951"/>
              <a:ext cx="76335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Filter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50434" y="3634587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60" name="Straight Arrow Connector 59"/>
            <p:cNvCxnSpPr>
              <a:stCxn id="58" idx="3"/>
            </p:cNvCxnSpPr>
            <p:nvPr/>
          </p:nvCxnSpPr>
          <p:spPr>
            <a:xfrm>
              <a:off x="2868793" y="3858006"/>
              <a:ext cx="407654" cy="0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545652" y="1662349"/>
            <a:ext cx="2574036" cy="428596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95230" y="3263481"/>
            <a:ext cx="468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사이즈를 줄이기 위해 추출된 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Activation map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줄이는 것을 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pooling (=sub sampling)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이라고 하고 인접샘플중 제일 큰 값을 선택하는 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max 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pooling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이라는 기법이 많이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사용된다</a:t>
            </a:r>
            <a:endParaRPr lang="en-US" altLang="ko-KR" dirty="0" smtClean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Pooling is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used to reduce the extracted activation </a:t>
            </a: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map. A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technique called max pooling which selects the largest value among adjacent samples is </a:t>
            </a:r>
            <a:r>
              <a:rPr lang="en-US" altLang="ko-KR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commonly used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46952"/>
              </p:ext>
            </p:extLst>
          </p:nvPr>
        </p:nvGraphicFramePr>
        <p:xfrm>
          <a:off x="7349193" y="1603258"/>
          <a:ext cx="1576968" cy="15840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4576"/>
              </p:ext>
            </p:extLst>
          </p:nvPr>
        </p:nvGraphicFramePr>
        <p:xfrm>
          <a:off x="3361274" y="5157602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CC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Max pooling example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70584"/>
              </p:ext>
            </p:extLst>
          </p:nvPr>
        </p:nvGraphicFramePr>
        <p:xfrm>
          <a:off x="3908809" y="1635106"/>
          <a:ext cx="3153936" cy="3168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60016345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9710832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35290151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527937011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4439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67534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7247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856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61273" y="5166099"/>
            <a:ext cx="1179369" cy="1154802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75295" y="6352271"/>
            <a:ext cx="250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Convolutional filter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8" name="Elbow Connector 7"/>
          <p:cNvCxnSpPr>
            <a:stCxn id="11" idx="2"/>
            <a:endCxn id="6" idx="1"/>
          </p:cNvCxnSpPr>
          <p:nvPr/>
        </p:nvCxnSpPr>
        <p:spPr>
          <a:xfrm rot="16200000" flipH="1">
            <a:off x="2166866" y="4555475"/>
            <a:ext cx="952453" cy="1436364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2"/>
          </p:cNvCxnSpPr>
          <p:nvPr/>
        </p:nvCxnSpPr>
        <p:spPr>
          <a:xfrm flipV="1">
            <a:off x="4540643" y="4803218"/>
            <a:ext cx="945134" cy="946666"/>
          </a:xfrm>
          <a:prstGeom prst="bentConnector2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64298"/>
              </p:ext>
            </p:extLst>
          </p:nvPr>
        </p:nvGraphicFramePr>
        <p:xfrm>
          <a:off x="4838078" y="5157601"/>
          <a:ext cx="1179369" cy="11845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1261"/>
              </p:ext>
            </p:extLst>
          </p:nvPr>
        </p:nvGraphicFramePr>
        <p:xfrm>
          <a:off x="352418" y="1638591"/>
          <a:ext cx="3144984" cy="315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23">
                  <a:extLst>
                    <a:ext uri="{9D8B030D-6E8A-4147-A177-3AD203B41FA5}">
                      <a16:colId xmlns:a16="http://schemas.microsoft.com/office/drawing/2014/main" val="242936700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089876422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973165101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135676368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396923106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536215525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3735097879"/>
                    </a:ext>
                  </a:extLst>
                </a:gridCol>
                <a:gridCol w="393123">
                  <a:extLst>
                    <a:ext uri="{9D8B030D-6E8A-4147-A177-3AD203B41FA5}">
                      <a16:colId xmlns:a16="http://schemas.microsoft.com/office/drawing/2014/main" val="966036647"/>
                    </a:ext>
                  </a:extLst>
                </a:gridCol>
              </a:tblGrid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594201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8148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5251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861815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62451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327638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48216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55532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531088" y="1998921"/>
            <a:ext cx="1201479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24910" y="2768009"/>
            <a:ext cx="807657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31088" y="3973032"/>
            <a:ext cx="807657" cy="0"/>
          </a:xfrm>
          <a:prstGeom prst="line">
            <a:avLst/>
          </a:prstGeom>
          <a:ln w="1270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0228" y="1156904"/>
            <a:ext cx="147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Input layer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9626" y="1155771"/>
            <a:ext cx="251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Convolution layer 1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1144" y="5005659"/>
            <a:ext cx="2572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Highlights horizontal black edges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08809" y="1676519"/>
            <a:ext cx="793546" cy="7574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59269"/>
              </p:ext>
            </p:extLst>
          </p:nvPr>
        </p:nvGraphicFramePr>
        <p:xfrm>
          <a:off x="7345359" y="1597705"/>
          <a:ext cx="1576968" cy="15840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4242">
                  <a:extLst>
                    <a:ext uri="{9D8B030D-6E8A-4147-A177-3AD203B41FA5}">
                      <a16:colId xmlns:a16="http://schemas.microsoft.com/office/drawing/2014/main" val="229315872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150535717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377251786"/>
                    </a:ext>
                  </a:extLst>
                </a:gridCol>
                <a:gridCol w="394242">
                  <a:extLst>
                    <a:ext uri="{9D8B030D-6E8A-4147-A177-3AD203B41FA5}">
                      <a16:colId xmlns:a16="http://schemas.microsoft.com/office/drawing/2014/main" val="1941661102"/>
                    </a:ext>
                  </a:extLst>
                </a:gridCol>
              </a:tblGrid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968440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79753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609976"/>
                  </a:ext>
                </a:extLst>
              </a:tr>
              <a:tr h="3960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79377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011474" y="120954"/>
            <a:ext cx="1843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Filter size = 2</a:t>
            </a:r>
          </a:p>
          <a:p>
            <a:r>
              <a:rPr lang="en-US" altLang="ko-KR" sz="20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Stride size =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48835" y="1617348"/>
            <a:ext cx="389446" cy="42422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4702355" y="1625001"/>
            <a:ext cx="793546" cy="83314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7738281" y="1617348"/>
            <a:ext cx="389446" cy="42422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6274788" y="1625001"/>
            <a:ext cx="793546" cy="833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/>
          <p:cNvSpPr/>
          <p:nvPr/>
        </p:nvSpPr>
        <p:spPr>
          <a:xfrm>
            <a:off x="8532881" y="1617348"/>
            <a:ext cx="389446" cy="424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903220" y="2430741"/>
            <a:ext cx="793546" cy="833147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/>
        </p:nvSpPr>
        <p:spPr>
          <a:xfrm>
            <a:off x="7347300" y="2005280"/>
            <a:ext cx="389446" cy="424226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00CC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0000CC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>
            <a:latin typeface="나눔명조" panose="02020603020101020101" pitchFamily="18" charset="-127"/>
            <a:ea typeface="나눔명조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42799</TotalTime>
  <Words>6409</Words>
  <Application>Microsoft Office PowerPoint</Application>
  <PresentationFormat>On-screen Show (4:3)</PresentationFormat>
  <Paragraphs>1808</Paragraphs>
  <Slides>103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돋움</vt:lpstr>
      <vt:lpstr>Symbol</vt:lpstr>
      <vt:lpstr>맑은 고딕</vt:lpstr>
      <vt:lpstr>Franklin Gothic Book</vt:lpstr>
      <vt:lpstr>나눔명조</vt:lpstr>
      <vt:lpstr>Gill Sans MT</vt:lpstr>
      <vt:lpstr>Comic Sans MS</vt:lpstr>
      <vt:lpstr>Calibri</vt:lpstr>
      <vt:lpstr>Wingdings</vt:lpstr>
      <vt:lpstr>Arial</vt:lpstr>
      <vt:lpstr>Times New Roman</vt:lpstr>
      <vt:lpstr>2_Office Theme</vt:lpstr>
      <vt:lpstr>Equation</vt:lpstr>
      <vt:lpstr>ME490 자율주행시스템을  위한 프로그래밍 Programming for Autonomous System</vt:lpstr>
      <vt:lpstr>Goal of this course</vt:lpstr>
      <vt:lpstr>Feedback from Capstone 1</vt:lpstr>
      <vt:lpstr>Plans for Capstone 2</vt:lpstr>
      <vt:lpstr>Recall, your autonomous vehicle system</vt:lpstr>
      <vt:lpstr>Autonomous vehicle system</vt:lpstr>
      <vt:lpstr>Programming for autonomous system</vt:lpstr>
      <vt:lpstr>Programming for autonomous system</vt:lpstr>
      <vt:lpstr>Recall, final mission of Capstone 1</vt:lpstr>
      <vt:lpstr>Recall, final mission of Capstone 1</vt:lpstr>
      <vt:lpstr>Final mission (draft)</vt:lpstr>
      <vt:lpstr>Active learning (Education 4.0)</vt:lpstr>
      <vt:lpstr>Course schedule</vt:lpstr>
      <vt:lpstr>PowerPoint Presentation</vt:lpstr>
      <vt:lpstr>Course Syllabus</vt:lpstr>
      <vt:lpstr>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Python package</vt:lpstr>
      <vt:lpstr>Python package</vt:lpstr>
      <vt:lpstr>Import Python package</vt:lpstr>
      <vt:lpstr>Import Python package</vt:lpstr>
      <vt:lpstr>Machine learning code…</vt:lpstr>
      <vt:lpstr>Python Class</vt:lpstr>
      <vt:lpstr>Method: member of Python class</vt:lpstr>
      <vt:lpstr>Class variables</vt:lpstr>
      <vt:lpstr>Instance variables</vt:lpstr>
      <vt:lpstr>Object in Python Class </vt:lpstr>
      <vt:lpstr>Inheritance of Class</vt:lpstr>
      <vt:lpstr>Inheritance of Class</vt:lpstr>
      <vt:lpstr>Active learning : week 1</vt:lpstr>
      <vt:lpstr>1.0 Machine learning basic</vt:lpstr>
      <vt:lpstr>AI, Machine learning, Deep learning</vt:lpstr>
      <vt:lpstr>Types of Machine learning</vt:lpstr>
      <vt:lpstr>Machine learning (= evolving Regression)</vt:lpstr>
      <vt:lpstr>Classification algorithm (1 of many!)</vt:lpstr>
      <vt:lpstr>Feature</vt:lpstr>
      <vt:lpstr>Mathematical formulation of regression</vt:lpstr>
      <vt:lpstr>Finding min MSE by Gradient Descent</vt:lpstr>
      <vt:lpstr>Batch, Epoch, Iterations</vt:lpstr>
      <vt:lpstr>Stochastic gradient descent (SGD)</vt:lpstr>
      <vt:lpstr>Machine learning process</vt:lpstr>
      <vt:lpstr>Deep learning</vt:lpstr>
      <vt:lpstr>Machine learning vs. deep learning</vt:lpstr>
      <vt:lpstr>Machine learning vs. deep learning</vt:lpstr>
      <vt:lpstr>In class review</vt:lpstr>
      <vt:lpstr>Programming ML</vt:lpstr>
      <vt:lpstr>1.1 Neural Network</vt:lpstr>
      <vt:lpstr>Machine learning</vt:lpstr>
      <vt:lpstr>Machine learning ⸧ Neural network</vt:lpstr>
      <vt:lpstr>Neural Network</vt:lpstr>
      <vt:lpstr>Perceptron: a basic unit of neural network</vt:lpstr>
      <vt:lpstr>Multilayer perceptron</vt:lpstr>
      <vt:lpstr>Multilayer perceptron</vt:lpstr>
      <vt:lpstr>Tune weight w to minimize the loss function</vt:lpstr>
      <vt:lpstr>Backpropagation</vt:lpstr>
      <vt:lpstr>Backpropagation</vt:lpstr>
      <vt:lpstr>Backpropagation</vt:lpstr>
      <vt:lpstr>Backpropagation</vt:lpstr>
      <vt:lpstr>Backward pass</vt:lpstr>
      <vt:lpstr>Backward pass</vt:lpstr>
      <vt:lpstr>Backward pass</vt:lpstr>
      <vt:lpstr>Hidden layer</vt:lpstr>
      <vt:lpstr>Hidden layer</vt:lpstr>
      <vt:lpstr>Recall, Backpropagation</vt:lpstr>
      <vt:lpstr>Activation function in NN</vt:lpstr>
      <vt:lpstr>Activation function</vt:lpstr>
      <vt:lpstr>Overfitting with training images</vt:lpstr>
      <vt:lpstr>Training &amp; test (,validation)</vt:lpstr>
      <vt:lpstr>Dropout</vt:lpstr>
      <vt:lpstr>Dropout</vt:lpstr>
      <vt:lpstr>In class review</vt:lpstr>
      <vt:lpstr>Programing NN</vt:lpstr>
      <vt:lpstr>1.2 Convolutional Neural Network</vt:lpstr>
      <vt:lpstr>Convolution</vt:lpstr>
      <vt:lpstr>Convolution</vt:lpstr>
      <vt:lpstr>Convolutional neural network (CNN)</vt:lpstr>
      <vt:lpstr>Artificial NN, i.e., fully connected NN</vt:lpstr>
      <vt:lpstr>Convolutional neural network</vt:lpstr>
      <vt:lpstr>Patterns of an image</vt:lpstr>
      <vt:lpstr>PowerPoint Presentation</vt:lpstr>
      <vt:lpstr>Patterns of an image</vt:lpstr>
      <vt:lpstr>Convolution filter</vt:lpstr>
      <vt:lpstr>Ex) Convolution filter detecting edges</vt:lpstr>
      <vt:lpstr>Ex) Convolution filter detecting edges</vt:lpstr>
      <vt:lpstr>Ex) Convolution filter detecting edges</vt:lpstr>
      <vt:lpstr>Patterns of the image</vt:lpstr>
      <vt:lpstr>Convolution filter</vt:lpstr>
      <vt:lpstr>Ex) Convolution filter detecting features</vt:lpstr>
      <vt:lpstr>Ex) Convolution filter detecting features</vt:lpstr>
      <vt:lpstr>Ex) Convolution with layered input</vt:lpstr>
      <vt:lpstr>Ex) Convolution with layered input</vt:lpstr>
      <vt:lpstr>Recall, Artificial NN</vt:lpstr>
      <vt:lpstr>Convolutional neural network</vt:lpstr>
      <vt:lpstr>Convolutional neural network</vt:lpstr>
      <vt:lpstr>Max pooling example</vt:lpstr>
      <vt:lpstr>CNN example</vt:lpstr>
      <vt:lpstr>CNN example</vt:lpstr>
      <vt:lpstr>CNN example</vt:lpstr>
      <vt:lpstr>Programing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HR</dc:creator>
  <cp:lastModifiedBy>Park Sue</cp:lastModifiedBy>
  <cp:revision>1006</cp:revision>
  <cp:lastPrinted>2018-08-29T04:45:11Z</cp:lastPrinted>
  <dcterms:created xsi:type="dcterms:W3CDTF">2018-01-03T06:07:13Z</dcterms:created>
  <dcterms:modified xsi:type="dcterms:W3CDTF">2018-09-16T13:24:52Z</dcterms:modified>
</cp:coreProperties>
</file>